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2" r:id="rId3"/>
    <p:sldId id="273" r:id="rId4"/>
    <p:sldId id="275" r:id="rId5"/>
    <p:sldId id="277" r:id="rId6"/>
    <p:sldId id="310" r:id="rId7"/>
    <p:sldId id="291" r:id="rId8"/>
    <p:sldId id="286" r:id="rId9"/>
    <p:sldId id="298" r:id="rId10"/>
    <p:sldId id="292" r:id="rId11"/>
    <p:sldId id="293" r:id="rId12"/>
    <p:sldId id="294" r:id="rId13"/>
    <p:sldId id="295" r:id="rId14"/>
    <p:sldId id="296" r:id="rId15"/>
    <p:sldId id="297" r:id="rId16"/>
    <p:sldId id="309" r:id="rId17"/>
    <p:sldId id="299" r:id="rId18"/>
    <p:sldId id="300" r:id="rId19"/>
    <p:sldId id="308" r:id="rId20"/>
    <p:sldId id="306" r:id="rId21"/>
    <p:sldId id="301" r:id="rId22"/>
    <p:sldId id="302" r:id="rId23"/>
    <p:sldId id="307" r:id="rId24"/>
    <p:sldId id="305" r:id="rId25"/>
    <p:sldId id="311" r:id="rId26"/>
    <p:sldId id="279" r:id="rId27"/>
    <p:sldId id="283" r:id="rId28"/>
    <p:sldId id="276" r:id="rId29"/>
    <p:sldId id="280" r:id="rId30"/>
    <p:sldId id="281" r:id="rId31"/>
    <p:sldId id="282" r:id="rId32"/>
  </p:sldIdLst>
  <p:sldSz cx="9145588" cy="6859588"/>
  <p:notesSz cx="6858000" cy="9144000"/>
  <p:defaultTextStyle>
    <a:defPPr>
      <a:defRPr lang="nb-NO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300"/>
    <a:srgbClr val="DADADA"/>
    <a:srgbClr val="58B02C"/>
    <a:srgbClr val="C8CACB"/>
    <a:srgbClr val="808080"/>
    <a:srgbClr val="EAEAEA"/>
    <a:srgbClr val="ED901A"/>
    <a:srgbClr val="59B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Objects="1">
      <p:cViewPr>
        <p:scale>
          <a:sx n="80" d="100"/>
          <a:sy n="80" d="100"/>
        </p:scale>
        <p:origin x="-1507" y="-158"/>
      </p:cViewPr>
      <p:guideLst>
        <p:guide orient="horz" pos="216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AEECC-845F-4DA0-949D-0B5A3FEA011D}" type="datetimeFigureOut">
              <a:rPr lang="nb-NO" smtClean="0"/>
              <a:pPr/>
              <a:t>05.09.2013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5B0B2-4E16-48B4-A117-38F6EBA2124B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22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612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Geodatamiljøet</a:t>
            </a:r>
            <a:r>
              <a:rPr lang="nb-NO" dirty="0" smtClean="0"/>
              <a:t> i SVV</a:t>
            </a:r>
            <a:r>
              <a:rPr lang="nb-NO" baseline="0" dirty="0" smtClean="0"/>
              <a:t> = Tunge fagmiljø i regionene, spredt rundt over hele landet (ca. 110 stykker). </a:t>
            </a:r>
          </a:p>
          <a:p>
            <a:r>
              <a:rPr lang="nb-NO" baseline="0" dirty="0" smtClean="0"/>
              <a:t>Pluss 9 </a:t>
            </a:r>
            <a:r>
              <a:rPr lang="nb-NO" baseline="0" dirty="0" err="1" smtClean="0"/>
              <a:t>stk</a:t>
            </a:r>
            <a:r>
              <a:rPr lang="nb-NO" baseline="0" dirty="0" smtClean="0"/>
              <a:t> på NVDB og </a:t>
            </a:r>
            <a:r>
              <a:rPr lang="nb-NO" baseline="0" dirty="0" err="1" smtClean="0"/>
              <a:t>geodataseksjonen</a:t>
            </a:r>
            <a:r>
              <a:rPr lang="nb-NO" baseline="0" dirty="0" smtClean="0"/>
              <a:t> i Trondheim. </a:t>
            </a:r>
          </a:p>
          <a:p>
            <a:r>
              <a:rPr lang="nb-NO" baseline="0" dirty="0" smtClean="0"/>
              <a:t>Pluss </a:t>
            </a:r>
            <a:r>
              <a:rPr lang="nb-NO" baseline="0" dirty="0" err="1" smtClean="0"/>
              <a:t>geodatafolk</a:t>
            </a:r>
            <a:r>
              <a:rPr lang="nb-NO" baseline="0" dirty="0" smtClean="0"/>
              <a:t> med «andre navn og hatter».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32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141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1284994" y="6329858"/>
            <a:ext cx="7596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627434" y="3092393"/>
            <a:ext cx="7206328" cy="5021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27723" y="2796542"/>
            <a:ext cx="7206039" cy="3395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15" name="Rektangel 14"/>
          <p:cNvSpPr/>
          <p:nvPr userDrawn="1"/>
        </p:nvSpPr>
        <p:spPr>
          <a:xfrm>
            <a:off x="258995" y="6329858"/>
            <a:ext cx="10332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343889" y="6403893"/>
            <a:ext cx="930145" cy="172165"/>
          </a:xfrm>
        </p:spPr>
        <p:txBody>
          <a:bodyPr/>
          <a:lstStyle>
            <a:lvl1pPr>
              <a:defRPr spc="80" baseline="0"/>
            </a:lvl1pPr>
          </a:lstStyle>
          <a:p>
            <a:fld id="{AB3513AC-7963-4376-9F22-D42985F4680E}" type="datetime1">
              <a:rPr lang="nb-NO" smtClean="0"/>
              <a:t>05.09.2013</a:t>
            </a:fld>
            <a:endParaRPr lang="nb-NO" dirty="0"/>
          </a:p>
        </p:txBody>
      </p:sp>
      <p:sp>
        <p:nvSpPr>
          <p:cNvPr id="17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80415" cy="3515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63" y="0"/>
            <a:ext cx="1509025" cy="883174"/>
          </a:xfrm>
          <a:prstGeom prst="rect">
            <a:avLst/>
          </a:prstGeom>
        </p:spPr>
      </p:pic>
      <p:sp>
        <p:nvSpPr>
          <p:cNvPr id="18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72029" y="6191278"/>
            <a:ext cx="259768" cy="151927"/>
          </a:xfrm>
        </p:spPr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5E22A-3B7E-434E-9C65-961910D285A4}" type="datetimeFigureOut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4A831-EF49-4BC2-A174-EB46CBCBFF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541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FC60-3B68-4C0F-96CE-AFD1B5BB34F4}" type="datetime1">
              <a:rPr lang="nb-NO" smtClean="0"/>
              <a:t>05.09.2013</a:t>
            </a:fld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842" y="1778269"/>
            <a:ext cx="4019032" cy="4294800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3686" y="1834758"/>
            <a:ext cx="3132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2012" y="2090109"/>
            <a:ext cx="3133674" cy="533641"/>
          </a:xfrm>
          <a:solidFill>
            <a:srgbClr val="C8CACB"/>
          </a:solidFill>
        </p:spPr>
        <p:txBody>
          <a:bodyPr wrap="square" lIns="197976" tIns="172779" rIns="197976" bIns="172779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3686" y="1838113"/>
            <a:ext cx="3132000" cy="252000"/>
          </a:xfrm>
          <a:solidFill>
            <a:srgbClr val="ED9300"/>
          </a:solidFill>
        </p:spPr>
        <p:txBody>
          <a:bodyPr wrap="square" lIns="101237" tIns="50618" rIns="75928" bIns="5061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F3C9-780C-4579-96CA-600D9300C5A9}" type="datetime1">
              <a:rPr lang="nb-NO" smtClean="0"/>
              <a:t>05.09.2013</a:t>
            </a:fld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842" y="1778400"/>
            <a:ext cx="3803009" cy="4294800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2414" y="1839600"/>
            <a:ext cx="828112" cy="252000"/>
          </a:xfrm>
          <a:solidFill>
            <a:srgbClr val="58B02C"/>
          </a:solidFill>
        </p:spPr>
        <p:txBody>
          <a:bodyPr wrap="none" lIns="75928" tIns="50618" rIns="101237" bIns="5061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2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2012" y="2090109"/>
            <a:ext cx="3133674" cy="533641"/>
          </a:xfrm>
          <a:solidFill>
            <a:srgbClr val="C8CACB"/>
          </a:solidFill>
        </p:spPr>
        <p:txBody>
          <a:bodyPr wrap="square" lIns="197976" tIns="172779" rIns="197976" bIns="172779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6148-1427-4331-8B7B-C66CDFBA8277}" type="datetime1">
              <a:rPr lang="nb-NO" smtClean="0"/>
              <a:t>05.09.2013</a:t>
            </a:fld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200" y="1834758"/>
            <a:ext cx="5220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3686" y="1838113"/>
            <a:ext cx="3132000" cy="252000"/>
          </a:xfrm>
          <a:solidFill>
            <a:srgbClr val="ED9300"/>
          </a:solidFill>
        </p:spPr>
        <p:txBody>
          <a:bodyPr wrap="square" lIns="101237" tIns="50618" rIns="75928" bIns="5061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2414" y="1839600"/>
            <a:ext cx="828112" cy="252000"/>
          </a:xfrm>
          <a:solidFill>
            <a:srgbClr val="58B02C"/>
          </a:solidFill>
        </p:spPr>
        <p:txBody>
          <a:bodyPr wrap="none" lIns="75928" tIns="50618" rIns="101237" bIns="5061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128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44" y="1701602"/>
            <a:ext cx="5263840" cy="17281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AAAE9-81EF-4106-B40C-9E3FEE1F36AD}" type="datetime1">
              <a:rPr lang="nb-NO" smtClean="0"/>
              <a:t>05.09.2013</a:t>
            </a:fld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44" y="3429795"/>
            <a:ext cx="5263840" cy="354793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3686" y="1834758"/>
            <a:ext cx="3132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 userDrawn="1"/>
        </p:nvSpPr>
        <p:spPr>
          <a:xfrm>
            <a:off x="180307" y="477467"/>
            <a:ext cx="93610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F592-7E29-485B-B133-EA69344E8A2C}" type="datetime1">
              <a:rPr lang="nb-NO" smtClean="0"/>
              <a:t>05.09.2013</a:t>
            </a:fld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502" y="1065903"/>
            <a:ext cx="7000301" cy="46839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314" y="1834758"/>
            <a:ext cx="8633372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E42C-B407-44CB-8A2E-663EC8449934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5D4-7951-41B2-927E-5337A52956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296000" y="1951534"/>
            <a:ext cx="7560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 userDrawn="1"/>
        </p:nvSpPr>
        <p:spPr>
          <a:xfrm>
            <a:off x="253170" y="1949377"/>
            <a:ext cx="1044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71" y="2481200"/>
            <a:ext cx="8607745" cy="413702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1645093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737" y="1380925"/>
            <a:ext cx="5871868" cy="5021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735" y="1099354"/>
            <a:ext cx="5871866" cy="3395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336632" y="2008684"/>
            <a:ext cx="930145" cy="172165"/>
          </a:xfrm>
        </p:spPr>
        <p:txBody>
          <a:bodyPr/>
          <a:lstStyle>
            <a:lvl1pPr>
              <a:defRPr spc="80" baseline="0"/>
            </a:lvl1pPr>
          </a:lstStyle>
          <a:p>
            <a:fld id="{76556F38-3E2A-4F9D-AAD7-9CD5EBE26FF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59990" y="2014443"/>
            <a:ext cx="7247338" cy="172165"/>
          </a:xfrm>
        </p:spPr>
        <p:txBody>
          <a:bodyPr/>
          <a:lstStyle>
            <a:lvl1pPr>
              <a:defRPr b="1"/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63" y="-5422"/>
            <a:ext cx="1509025" cy="883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"/>
            <a:ext cx="1354693" cy="1809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/>
        </p:nvSpPr>
        <p:spPr>
          <a:xfrm>
            <a:off x="1284994" y="6329858"/>
            <a:ext cx="7596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258995" y="6329858"/>
            <a:ext cx="1026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502" y="1058799"/>
            <a:ext cx="7000301" cy="4692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843" y="1778270"/>
            <a:ext cx="7001961" cy="429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5601" y="6404400"/>
            <a:ext cx="928242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 spc="80" baseline="0">
                <a:solidFill>
                  <a:schemeClr val="bg1"/>
                </a:solidFill>
              </a:defRPr>
            </a:lvl1pPr>
          </a:lstStyle>
          <a:p>
            <a:fld id="{2427A88C-BE53-443F-825F-CAF9F75A8867}" type="datetime1">
              <a:rPr lang="nb-NO" smtClean="0"/>
              <a:t>05.09.2013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404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Nasjonal vegdatabank åpnes opp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91278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986" cy="1399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63" y="0"/>
            <a:ext cx="1509025" cy="8831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7" r:id="rId4"/>
    <p:sldLayoutId id="2147483668" r:id="rId5"/>
    <p:sldLayoutId id="2147483669" r:id="rId6"/>
    <p:sldLayoutId id="2147483661" r:id="rId7"/>
    <p:sldLayoutId id="2147483654" r:id="rId8"/>
    <p:sldLayoutId id="2147483663" r:id="rId9"/>
    <p:sldLayoutId id="2147483670" r:id="rId10"/>
  </p:sldLayoutIdLst>
  <p:hf sldNum="0" hdr="0"/>
  <p:txStyles>
    <p:titleStyle>
      <a:lvl1pPr algn="l" defTabSz="914218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454" indent="-302454" algn="l" defTabSz="914218" rtl="0" eaLnBrk="1" latinLnBrk="0" hangingPunct="1">
        <a:spcBef>
          <a:spcPts val="1406"/>
        </a:spcBef>
        <a:buClr>
          <a:srgbClr val="ED9300"/>
        </a:buClr>
        <a:buFont typeface="Arial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69190" indent="-251115" algn="l" defTabSz="91421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94191" indent="-191963" algn="l" defTabSz="914218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45305" indent="-251115" algn="l" defTabSz="91421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534" indent="-252231" algn="l" defTabSz="91421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Jan.kristian.jensen@vegvesen.no" TargetMode="External"/><Relationship Id="rId4" Type="http://schemas.openxmlformats.org/officeDocument/2006/relationships/hyperlink" Target="mailto:ole.nedrebo@vegvesen.n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nvdbkart.vegvesen.no:7500/geoserver/ows?service=wms&amp;version=1.3.0&amp;request=GetMap&amp;width=1024&amp;height=768&amp;layers=Bomstasjoner&amp;format=image/png&amp;bbox=2,56.74,37.78,71.5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vdbkart.vegvesen.no:7500/geoserver/ows?SERVICE=WMS&amp;VERSION=1.1.1&amp;REQUEST=GetFeatureInfo&amp;SRS=EPSG:32633&amp;BBOX=266893,6650146,267093,6650346&amp;WIDTH=400&amp;HEIGHT=400&amp;INFO_FORMAT=text/html&amp;QUERY_LAYERS=WMS_045_ERFKPS&amp;LAYERS=WMS_045_ERFKPS&amp;X=200&amp;Y=200&amp;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vdbkart.vegvesen.no:7500/geoserver/ows?VERSION=1.1.1&amp;SERVICE=WMS&amp;REQUEST=GetMap&amp;LAYERS=Vegnett&amp;BGCOLOR=0xFFFFFF&amp;TRANSPARENT=FALSE&amp;BBOX=238201,6960424,248201,6970424&amp;WIDTH=1000&amp;HEIGHT=1000&amp;FORMAT=image/png&amp;SRS=EPSG:3263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gvesen.no/vegkart/vegkar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gvesen.no/nvdb/api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smeby/Vegdata" TargetMode="External"/><Relationship Id="rId2" Type="http://schemas.openxmlformats.org/officeDocument/2006/relationships/hyperlink" Target="https://github.com/haugsand/VegdataLab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app.vegvesen.iriscouc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cid:image001.jpg@01CCBE3C.6FC33100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bilde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 b="116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736" y="1380925"/>
            <a:ext cx="7270591" cy="502140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Vegvesenets bruk av og bidrag til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b="1" dirty="0" smtClean="0"/>
              <a:t>FOSS4G Norge 2013</a:t>
            </a:r>
            <a:endParaRPr lang="nb-NO" b="1" dirty="0"/>
          </a:p>
          <a:p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 smtClean="0"/>
              <a:t>05.09.2013</a:t>
            </a:r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6597414" y="5051021"/>
            <a:ext cx="2232248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>
                <a:solidFill>
                  <a:schemeClr val="bg1"/>
                </a:solidFill>
              </a:rPr>
              <a:t>Ole Johs. Nedrebø</a:t>
            </a:r>
          </a:p>
          <a:p>
            <a:r>
              <a:rPr lang="nb-N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 Kr. Jensen</a:t>
            </a:r>
          </a:p>
          <a:p>
            <a:r>
              <a:rPr lang="nb-NO" sz="10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b-N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b-N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Statens vegvesen </a:t>
            </a:r>
          </a:p>
          <a:p>
            <a:endParaRPr lang="nb-NO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4"/>
            </a:endParaRPr>
          </a:p>
          <a:p>
            <a:r>
              <a:rPr lang="nb-NO" sz="100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hlinkClick r:id="rId4"/>
              </a:rPr>
              <a:t>ole.nedrebo@vegvesen.no</a:t>
            </a:r>
            <a:endParaRPr lang="nb-NO" sz="1000" dirty="0" smtClean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nb-NO" sz="100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hlinkClick r:id="rId5"/>
              </a:rPr>
              <a:t>Jan.kristian.jensen@vegvesen.n</a:t>
            </a:r>
            <a:r>
              <a:rPr lang="nb-NO" sz="100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</a:t>
            </a:r>
            <a:endParaRPr lang="nb-NO" sz="1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Plassholder for bunn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FOSS4G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253171" y="6289822"/>
            <a:ext cx="243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Utsiktspunktet </a:t>
            </a:r>
            <a:r>
              <a:rPr lang="nn-NO" sz="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Stegastein</a:t>
            </a:r>
            <a:r>
              <a:rPr lang="nn-NO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på Nasjonal turistveg Aurlandsfjellet </a:t>
            </a:r>
            <a:endParaRPr lang="nb-NO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33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7" y="1087093"/>
            <a:ext cx="2880820" cy="508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1" y="2019188"/>
            <a:ext cx="4534687" cy="294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ktangel 5"/>
          <p:cNvSpPr/>
          <p:nvPr/>
        </p:nvSpPr>
        <p:spPr>
          <a:xfrm>
            <a:off x="297374" y="260708"/>
            <a:ext cx="4572794" cy="369418"/>
          </a:xfrm>
          <a:prstGeom prst="rect">
            <a:avLst/>
          </a:prstGeom>
        </p:spPr>
        <p:txBody>
          <a:bodyPr lIns="91449" tIns="45725" rIns="91449" bIns="45725">
            <a:spAutoFit/>
          </a:bodyPr>
          <a:lstStyle/>
          <a:p>
            <a:r>
              <a:rPr lang="nb-NO" u="sng" dirty="0" smtClean="0"/>
              <a:t>Database tabell</a:t>
            </a:r>
            <a:r>
              <a:rPr lang="nb-NO" dirty="0" smtClean="0"/>
              <a:t>, bomstasjon</a:t>
            </a:r>
            <a:endParaRPr lang="nb-NO" u="sng" dirty="0" smtClean="0"/>
          </a:p>
        </p:txBody>
      </p:sp>
    </p:spTree>
    <p:extLst>
      <p:ext uri="{BB962C8B-B14F-4D97-AF65-F5344CB8AC3E}">
        <p14:creationId xmlns:p14="http://schemas.microsoft.com/office/powerpoint/2010/main" val="21208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86" y="649598"/>
            <a:ext cx="3034153" cy="419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267038" y="5374460"/>
            <a:ext cx="8714481" cy="954117"/>
          </a:xfrm>
          <a:prstGeom prst="rect">
            <a:avLst/>
          </a:prstGeom>
        </p:spPr>
        <p:txBody>
          <a:bodyPr wrap="square" lIns="91449" tIns="45725" rIns="91449" bIns="45725">
            <a:spAutoFit/>
          </a:bodyPr>
          <a:lstStyle/>
          <a:p>
            <a:r>
              <a:rPr lang="nb-NO" sz="1400" dirty="0" smtClean="0">
                <a:hlinkClick r:id="rId4"/>
              </a:rPr>
              <a:t>http://</a:t>
            </a:r>
            <a:r>
              <a:rPr lang="nb-NO" sz="1400" dirty="0" smtClean="0">
                <a:hlinkClick r:id="rId4"/>
              </a:rPr>
              <a:t>nvdbkart.vegvesen.no:7500/geoserver/ows?service=wms&amp;version=1.3.0&amp;request=</a:t>
            </a:r>
            <a:r>
              <a:rPr lang="nb-NO" sz="1400" b="1" dirty="0" smtClean="0">
                <a:hlinkClick r:id="rId4"/>
              </a:rPr>
              <a:t>GetMap</a:t>
            </a:r>
            <a:r>
              <a:rPr lang="nb-NO" sz="1400" dirty="0" smtClean="0">
                <a:hlinkClick r:id="rId4"/>
              </a:rPr>
              <a:t>&amp;width=1024&amp;height=768&amp;layers=</a:t>
            </a:r>
            <a:r>
              <a:rPr lang="nb-NO" sz="1400" b="1" dirty="0" smtClean="0">
                <a:hlinkClick r:id="rId4"/>
              </a:rPr>
              <a:t>Bomstasjoner</a:t>
            </a:r>
            <a:r>
              <a:rPr lang="nb-NO" sz="1400" dirty="0" smtClean="0">
                <a:hlinkClick r:id="rId4"/>
              </a:rPr>
              <a:t>&amp;format=image/png&amp;bbox=2,56.74,37.78,71.53</a:t>
            </a:r>
            <a:endParaRPr lang="nb-NO" sz="1400" dirty="0" smtClean="0"/>
          </a:p>
          <a:p>
            <a:r>
              <a:rPr lang="nb-NO" sz="1400" dirty="0" smtClean="0"/>
              <a:t>Sende med parametere, for andre symbol</a:t>
            </a:r>
            <a:endParaRPr lang="nb-NO" sz="1400" dirty="0"/>
          </a:p>
        </p:txBody>
      </p:sp>
      <p:sp>
        <p:nvSpPr>
          <p:cNvPr id="6" name="Rektangel 5"/>
          <p:cNvSpPr/>
          <p:nvPr/>
        </p:nvSpPr>
        <p:spPr>
          <a:xfrm>
            <a:off x="297374" y="260708"/>
            <a:ext cx="4572794" cy="369418"/>
          </a:xfrm>
          <a:prstGeom prst="rect">
            <a:avLst/>
          </a:prstGeom>
        </p:spPr>
        <p:txBody>
          <a:bodyPr lIns="91449" tIns="45725" rIns="91449" bIns="45725">
            <a:spAutoFit/>
          </a:bodyPr>
          <a:lstStyle/>
          <a:p>
            <a:r>
              <a:rPr lang="nb-NO" u="sng" dirty="0" smtClean="0"/>
              <a:t>Kartbilde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196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53" y="2534871"/>
            <a:ext cx="2248290" cy="252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Sylinder 3"/>
          <p:cNvSpPr txBox="1"/>
          <p:nvPr/>
        </p:nvSpPr>
        <p:spPr>
          <a:xfrm>
            <a:off x="297374" y="5116886"/>
            <a:ext cx="8714481" cy="1077467"/>
          </a:xfrm>
          <a:prstGeom prst="rect">
            <a:avLst/>
          </a:prstGeom>
          <a:noFill/>
        </p:spPr>
        <p:txBody>
          <a:bodyPr wrap="square" lIns="91449" tIns="45725" rIns="91449" bIns="45725" rtlCol="0">
            <a:spAutoFit/>
          </a:bodyPr>
          <a:lstStyle/>
          <a:p>
            <a:r>
              <a:rPr lang="nb-NO" sz="1600" u="sng" dirty="0">
                <a:hlinkClick r:id="rId3"/>
              </a:rPr>
              <a:t>http://nvdbkart.vegvesen.no:7500/</a:t>
            </a:r>
            <a:r>
              <a:rPr lang="nb-NO" sz="1600" u="sng" dirty="0" err="1">
                <a:hlinkClick r:id="rId3"/>
              </a:rPr>
              <a:t>geoserver</a:t>
            </a:r>
            <a:r>
              <a:rPr lang="nb-NO" sz="1600" u="sng" dirty="0">
                <a:hlinkClick r:id="rId3"/>
              </a:rPr>
              <a:t>/</a:t>
            </a:r>
            <a:r>
              <a:rPr lang="nb-NO" sz="1600" u="sng" dirty="0" err="1">
                <a:hlinkClick r:id="rId3"/>
              </a:rPr>
              <a:t>ows?SERVICE</a:t>
            </a:r>
            <a:r>
              <a:rPr lang="nb-NO" sz="1600" u="sng" dirty="0">
                <a:hlinkClick r:id="rId3"/>
              </a:rPr>
              <a:t>=WMS&amp;VERSION=1.1.1&amp;REQUEST=</a:t>
            </a:r>
            <a:r>
              <a:rPr lang="nb-NO" sz="1600" b="1" u="sng" dirty="0" err="1">
                <a:hlinkClick r:id="rId3"/>
              </a:rPr>
              <a:t>GetFeatureInfo</a:t>
            </a:r>
            <a:r>
              <a:rPr lang="nb-NO" sz="1600" u="sng" dirty="0" err="1">
                <a:hlinkClick r:id="rId3"/>
              </a:rPr>
              <a:t>&amp;SRS</a:t>
            </a:r>
            <a:r>
              <a:rPr lang="nb-NO" sz="1600" u="sng" dirty="0">
                <a:hlinkClick r:id="rId3"/>
              </a:rPr>
              <a:t>=EPSG:32633&amp;BBOX=266893,6650146,267093,6650346&amp;WIDTH=400&amp;HEIGHT=400&amp;INFO_FORMAT=</a:t>
            </a:r>
            <a:r>
              <a:rPr lang="nb-NO" sz="1600" u="sng" dirty="0" err="1">
                <a:hlinkClick r:id="rId3"/>
              </a:rPr>
              <a:t>text</a:t>
            </a:r>
            <a:r>
              <a:rPr lang="nb-NO" sz="1600" u="sng" dirty="0">
                <a:hlinkClick r:id="rId3"/>
              </a:rPr>
              <a:t>/</a:t>
            </a:r>
            <a:r>
              <a:rPr lang="nb-NO" sz="1600" u="sng" dirty="0" err="1">
                <a:hlinkClick r:id="rId3"/>
              </a:rPr>
              <a:t>html&amp;QUERY_LAYERS</a:t>
            </a:r>
            <a:r>
              <a:rPr lang="nb-NO" sz="1600" u="sng" dirty="0">
                <a:hlinkClick r:id="rId3"/>
              </a:rPr>
              <a:t>=WMS_045_ERFKPS&amp;LAYERS=WMS_045_ERFKPS&amp;X=200&amp;Y=200&amp;</a:t>
            </a:r>
            <a:endParaRPr lang="nb-NO" sz="1600" dirty="0"/>
          </a:p>
        </p:txBody>
      </p:sp>
      <p:sp>
        <p:nvSpPr>
          <p:cNvPr id="5" name="Rektangel 4"/>
          <p:cNvSpPr/>
          <p:nvPr/>
        </p:nvSpPr>
        <p:spPr>
          <a:xfrm>
            <a:off x="297374" y="260708"/>
            <a:ext cx="4572794" cy="369418"/>
          </a:xfrm>
          <a:prstGeom prst="rect">
            <a:avLst/>
          </a:prstGeom>
        </p:spPr>
        <p:txBody>
          <a:bodyPr lIns="91449" tIns="45725" rIns="91449" bIns="45725">
            <a:spAutoFit/>
          </a:bodyPr>
          <a:lstStyle/>
          <a:p>
            <a:r>
              <a:rPr lang="nb-NO" u="sng" dirty="0" smtClean="0"/>
              <a:t>Egenskaper</a:t>
            </a:r>
            <a:endParaRPr lang="nb-N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836906"/>
            <a:ext cx="2539917" cy="425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1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74" y="620832"/>
            <a:ext cx="4328525" cy="433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Sylinder 3"/>
          <p:cNvSpPr txBox="1"/>
          <p:nvPr/>
        </p:nvSpPr>
        <p:spPr>
          <a:xfrm>
            <a:off x="323584" y="5158386"/>
            <a:ext cx="8642461" cy="1108253"/>
          </a:xfrm>
          <a:prstGeom prst="rect">
            <a:avLst/>
          </a:prstGeom>
          <a:noFill/>
        </p:spPr>
        <p:txBody>
          <a:bodyPr wrap="square" lIns="91449" tIns="45725" rIns="91449" bIns="45725" rtlCol="0">
            <a:spAutoFit/>
          </a:bodyPr>
          <a:lstStyle/>
          <a:p>
            <a:r>
              <a:rPr lang="nb-NO" u="sng" dirty="0">
                <a:hlinkClick r:id="rId3"/>
              </a:rPr>
              <a:t>http://</a:t>
            </a:r>
            <a:r>
              <a:rPr lang="nb-NO" sz="1600" u="sng" dirty="0">
                <a:hlinkClick r:id="rId3"/>
              </a:rPr>
              <a:t>nvdbkart.vegvesen.no:7500/geoserver/ows?VERSION=1.1.1&amp;SERVICE=WMS&amp;REQUEST=GetMap&amp;LAYERS=Vegnett&amp;BGCOLOR=0xFFFFFF&amp;TRANSPARENT=FALSE&amp;BBOX=238201,6960424,248201,6970424&amp;WIDTH=1000&amp;HEIGHT=1000&amp;FORMAT=image/png&amp;SRS=EPSG:32633</a:t>
            </a:r>
            <a:endParaRPr lang="nb-NO" dirty="0"/>
          </a:p>
        </p:txBody>
      </p:sp>
      <p:sp>
        <p:nvSpPr>
          <p:cNvPr id="7" name="Rektangel 6"/>
          <p:cNvSpPr/>
          <p:nvPr/>
        </p:nvSpPr>
        <p:spPr>
          <a:xfrm>
            <a:off x="297374" y="260708"/>
            <a:ext cx="4572794" cy="369418"/>
          </a:xfrm>
          <a:prstGeom prst="rect">
            <a:avLst/>
          </a:prstGeom>
        </p:spPr>
        <p:txBody>
          <a:bodyPr lIns="91449" tIns="45725" rIns="91449" bIns="45725">
            <a:spAutoFit/>
          </a:bodyPr>
          <a:lstStyle/>
          <a:p>
            <a:r>
              <a:rPr lang="nb-NO" u="sng" dirty="0" smtClean="0"/>
              <a:t>Kartbilde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0480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" y="1269054"/>
            <a:ext cx="8210338" cy="508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6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3" y="1045618"/>
            <a:ext cx="4322391" cy="522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14" y="1029202"/>
            <a:ext cx="4335976" cy="52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Erfaringer, utfordringer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843" y="1528040"/>
            <a:ext cx="7001961" cy="4545030"/>
          </a:xfrm>
        </p:spPr>
        <p:txBody>
          <a:bodyPr>
            <a:normAutofit fontScale="92500" lnSpcReduction="10000"/>
          </a:bodyPr>
          <a:lstStyle/>
          <a:p>
            <a:r>
              <a:rPr lang="nb-NO" sz="1400" dirty="0" err="1"/>
              <a:t>Xml</a:t>
            </a:r>
            <a:r>
              <a:rPr lang="nb-NO" sz="1400" dirty="0"/>
              <a:t>-filer med oppsett</a:t>
            </a:r>
          </a:p>
          <a:p>
            <a:pPr lvl="1"/>
            <a:r>
              <a:rPr lang="nb-NO" dirty="0"/>
              <a:t>Kode ved siden av som genererer dette</a:t>
            </a:r>
          </a:p>
          <a:p>
            <a:pPr lvl="1"/>
            <a:r>
              <a:rPr lang="nb-NO" dirty="0"/>
              <a:t>Litt sårbart, bør se på Rest kall for å bygge opp </a:t>
            </a:r>
            <a:r>
              <a:rPr lang="nb-NO" dirty="0" smtClean="0"/>
              <a:t>strukturen</a:t>
            </a:r>
          </a:p>
          <a:p>
            <a:pPr lvl="1"/>
            <a:r>
              <a:rPr lang="nb-NO" dirty="0" smtClean="0"/>
              <a:t>SLD filer . . .</a:t>
            </a:r>
            <a:endParaRPr lang="nb-NO" dirty="0"/>
          </a:p>
          <a:p>
            <a:r>
              <a:rPr lang="nb-NO" sz="1400" dirty="0"/>
              <a:t>Opplevde store ytelses problemer</a:t>
            </a:r>
          </a:p>
          <a:p>
            <a:pPr lvl="1"/>
            <a:r>
              <a:rPr lang="nb-NO" dirty="0"/>
              <a:t>Kobling mot database ble ikke beholdt (</a:t>
            </a:r>
            <a:r>
              <a:rPr lang="nb-NO" dirty="0" err="1"/>
              <a:t>reconnect</a:t>
            </a:r>
            <a:r>
              <a:rPr lang="nb-NO" dirty="0"/>
              <a:t> mellom spørringene)</a:t>
            </a:r>
          </a:p>
          <a:p>
            <a:pPr lvl="1"/>
            <a:r>
              <a:rPr lang="nb-NO" dirty="0"/>
              <a:t>Fant at settes «</a:t>
            </a:r>
            <a:r>
              <a:rPr lang="nb-NO" dirty="0" err="1"/>
              <a:t>Name</a:t>
            </a:r>
            <a:r>
              <a:rPr lang="nb-NO" dirty="0"/>
              <a:t>» lik tabellnavn: Unngår problem med </a:t>
            </a:r>
            <a:r>
              <a:rPr lang="nb-NO" dirty="0" err="1"/>
              <a:t>reconnect</a:t>
            </a:r>
            <a:r>
              <a:rPr lang="nb-NO" dirty="0"/>
              <a:t>. Får ikke knyttet flere lag til samme datakilde.</a:t>
            </a:r>
          </a:p>
          <a:p>
            <a:pPr lvl="1"/>
            <a:r>
              <a:rPr lang="nb-NO" dirty="0"/>
              <a:t>Fikk mange tabeller, siden vi ønsket å skille data på lag.</a:t>
            </a:r>
          </a:p>
          <a:p>
            <a:r>
              <a:rPr lang="nb-NO" sz="1400" dirty="0"/>
              <a:t>Trestruktur på lagene.</a:t>
            </a:r>
          </a:p>
          <a:p>
            <a:pPr lvl="1"/>
            <a:r>
              <a:rPr lang="nb-NO" dirty="0"/>
              <a:t>Ikke noe god metode for dette, må genereres utenfor</a:t>
            </a:r>
          </a:p>
          <a:p>
            <a:pPr lvl="1"/>
            <a:r>
              <a:rPr lang="nb-NO" dirty="0"/>
              <a:t>Statiske dokumenter ?</a:t>
            </a:r>
          </a:p>
          <a:p>
            <a:r>
              <a:rPr lang="nb-NO" sz="1400" dirty="0"/>
              <a:t>Begrense hvilke datafelter som går ut på en optimal måte</a:t>
            </a:r>
          </a:p>
          <a:p>
            <a:r>
              <a:rPr lang="nb-NO" sz="1400" dirty="0"/>
              <a:t>Mange parametere å skru på</a:t>
            </a:r>
          </a:p>
          <a:p>
            <a:pPr marL="285779" indent="-285779">
              <a:buFont typeface="Arial" charset="0"/>
              <a:buChar char="•"/>
            </a:pPr>
            <a:r>
              <a:rPr lang="nb-NO" sz="1400" dirty="0"/>
              <a:t>Se på </a:t>
            </a:r>
            <a:r>
              <a:rPr lang="nb-NO" sz="1400" dirty="0" err="1" smtClean="0"/>
              <a:t>cql</a:t>
            </a:r>
            <a:r>
              <a:rPr lang="nb-NO" sz="1400" dirty="0" smtClean="0"/>
              <a:t> filter</a:t>
            </a:r>
            <a:endParaRPr lang="nb-NO" sz="1400" dirty="0"/>
          </a:p>
          <a:p>
            <a:pPr marL="743024" lvl="1" indent="-285779">
              <a:buFont typeface="Arial" charset="0"/>
              <a:buChar char="•"/>
            </a:pPr>
            <a:r>
              <a:rPr lang="nb-NO" dirty="0"/>
              <a:t>Tilpasse tjenestene</a:t>
            </a:r>
          </a:p>
          <a:p>
            <a:pPr marL="743024" lvl="1" indent="-285779">
              <a:buFont typeface="Arial" charset="0"/>
              <a:buChar char="•"/>
            </a:pPr>
            <a:r>
              <a:rPr lang="nb-NO" dirty="0"/>
              <a:t>Ytelse, mindre data returneres fra database server</a:t>
            </a:r>
          </a:p>
          <a:p>
            <a:endParaRPr lang="nb-NO" sz="1400" dirty="0"/>
          </a:p>
          <a:p>
            <a:pPr lvl="1"/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4506-54BD-43BB-BF6A-E55327E822C3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81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Vegvær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3" y="1845251"/>
            <a:ext cx="8790355" cy="431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ktangel 3"/>
          <p:cNvSpPr/>
          <p:nvPr/>
        </p:nvSpPr>
        <p:spPr>
          <a:xfrm>
            <a:off x="971769" y="1989300"/>
            <a:ext cx="7346092" cy="288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8677963" y="2277400"/>
            <a:ext cx="363955" cy="2011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56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6624870" y="2858974"/>
            <a:ext cx="2520718" cy="91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9" tIns="45725" rIns="91449" bIns="45725" rtlCol="0" anchor="ctr"/>
          <a:lstStyle/>
          <a:p>
            <a:pPr algn="ctr"/>
            <a:r>
              <a:rPr lang="nb-NO" dirty="0" smtClean="0"/>
              <a:t>NVDB Kart </a:t>
            </a:r>
            <a:r>
              <a:rPr lang="nb-NO" dirty="0" err="1" smtClean="0"/>
              <a:t>Cache</a:t>
            </a:r>
            <a:endParaRPr lang="nb-NO" dirty="0" smtClean="0"/>
          </a:p>
          <a:p>
            <a:pPr algn="ctr"/>
            <a:r>
              <a:rPr lang="nb-NO" dirty="0" err="1" smtClean="0"/>
              <a:t>Geodata</a:t>
            </a:r>
            <a:r>
              <a:rPr lang="nb-NO" dirty="0" smtClean="0"/>
              <a:t> AS (ESRI)</a:t>
            </a:r>
            <a:endParaRPr lang="nb-NO" dirty="0"/>
          </a:p>
        </p:txBody>
      </p:sp>
      <p:sp>
        <p:nvSpPr>
          <p:cNvPr id="8" name="Rektangel 7"/>
          <p:cNvSpPr/>
          <p:nvPr/>
        </p:nvSpPr>
        <p:spPr>
          <a:xfrm>
            <a:off x="6624870" y="3861942"/>
            <a:ext cx="2520718" cy="91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9" tIns="45725" rIns="91449" bIns="45725" rtlCol="0" anchor="ctr"/>
          <a:lstStyle/>
          <a:p>
            <a:pPr algn="ctr"/>
            <a:r>
              <a:rPr lang="nb-NO" dirty="0" err="1" smtClean="0"/>
              <a:t>Vegvær</a:t>
            </a:r>
            <a:r>
              <a:rPr lang="nb-NO" dirty="0" smtClean="0"/>
              <a:t>, prognosedata</a:t>
            </a:r>
            <a:endParaRPr lang="nb-NO" dirty="0"/>
          </a:p>
        </p:txBody>
      </p:sp>
      <p:pic>
        <p:nvPicPr>
          <p:cNvPr id="2050" name="Picture 2" descr="../_images/how_it_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4" y="2701465"/>
            <a:ext cx="6049722" cy="23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50" y="188683"/>
            <a:ext cx="5395857" cy="22009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310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Behov for forbedringer	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843" y="1778270"/>
            <a:ext cx="7001961" cy="1262140"/>
          </a:xfrm>
        </p:spPr>
        <p:txBody>
          <a:bodyPr>
            <a:normAutofit/>
          </a:bodyPr>
          <a:lstStyle/>
          <a:p>
            <a:r>
              <a:rPr lang="nb-NO" sz="1400" dirty="0"/>
              <a:t>Ønsket var å kunne sette opp </a:t>
            </a:r>
            <a:r>
              <a:rPr lang="en-US" sz="1400" dirty="0"/>
              <a:t>clustered, </a:t>
            </a:r>
            <a:r>
              <a:rPr lang="en-US" sz="1400" dirty="0" err="1" smtClean="0"/>
              <a:t>flere</a:t>
            </a:r>
            <a:r>
              <a:rPr lang="en-US" sz="1400" dirty="0" smtClean="0"/>
              <a:t> </a:t>
            </a:r>
            <a:r>
              <a:rPr lang="en-US" sz="1400" dirty="0" err="1" smtClean="0"/>
              <a:t>noder</a:t>
            </a:r>
            <a:r>
              <a:rPr lang="en-US" sz="1400" dirty="0" smtClean="0"/>
              <a:t> </a:t>
            </a:r>
            <a:r>
              <a:rPr lang="en-US" sz="1400" dirty="0"/>
              <a:t>for </a:t>
            </a:r>
            <a:r>
              <a:rPr lang="en-US" sz="1400" dirty="0" err="1"/>
              <a:t>fordeling</a:t>
            </a:r>
            <a:r>
              <a:rPr lang="en-US" sz="1400" dirty="0"/>
              <a:t> </a:t>
            </a:r>
            <a:r>
              <a:rPr lang="en-US" sz="1400" dirty="0" err="1"/>
              <a:t>av</a:t>
            </a:r>
            <a:r>
              <a:rPr lang="en-US" sz="1400" dirty="0"/>
              <a:t> last/</a:t>
            </a:r>
            <a:r>
              <a:rPr lang="en-US" sz="1400" dirty="0" err="1"/>
              <a:t>feil</a:t>
            </a:r>
            <a:endParaRPr lang="nb-NO" sz="1400" dirty="0"/>
          </a:p>
          <a:p>
            <a:pPr lvl="1"/>
            <a:r>
              <a:rPr lang="nb-NO" dirty="0" err="1"/>
              <a:t>GeoWebCahe</a:t>
            </a:r>
            <a:r>
              <a:rPr lang="nb-NO" dirty="0"/>
              <a:t> benyttet databaser for metadata om tilene og disk «</a:t>
            </a:r>
            <a:r>
              <a:rPr lang="nb-NO" dirty="0" err="1"/>
              <a:t>quota</a:t>
            </a:r>
            <a:r>
              <a:rPr lang="nb-NO" dirty="0"/>
              <a:t>»</a:t>
            </a:r>
          </a:p>
          <a:p>
            <a:pPr lvl="2"/>
            <a:r>
              <a:rPr lang="nb-NO" dirty="0"/>
              <a:t>Manglende muligheter for </a:t>
            </a:r>
            <a:r>
              <a:rPr lang="nb-NO" dirty="0" err="1"/>
              <a:t>clustring</a:t>
            </a:r>
            <a:r>
              <a:rPr lang="nb-NO" dirty="0"/>
              <a:t>, </a:t>
            </a:r>
            <a:r>
              <a:rPr lang="nb-NO" dirty="0" err="1"/>
              <a:t>oracle</a:t>
            </a:r>
            <a:r>
              <a:rPr lang="nb-NO" dirty="0"/>
              <a:t> database</a:t>
            </a:r>
          </a:p>
          <a:p>
            <a:pPr lvl="1"/>
            <a:r>
              <a:rPr lang="nb-NO" dirty="0"/>
              <a:t>Kunne kjøre flere noder, med de kjørte da i parallell </a:t>
            </a:r>
          </a:p>
          <a:p>
            <a:pPr lvl="1"/>
            <a:r>
              <a:rPr lang="nb-NO" dirty="0"/>
              <a:t>Bedre ytelse mellom </a:t>
            </a:r>
            <a:r>
              <a:rPr lang="nb-NO" dirty="0" err="1"/>
              <a:t>Geoserver</a:t>
            </a:r>
            <a:r>
              <a:rPr lang="nb-NO" dirty="0"/>
              <a:t> og </a:t>
            </a:r>
            <a:r>
              <a:rPr lang="nb-NO" dirty="0" err="1"/>
              <a:t>GeoWebCache</a:t>
            </a:r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EADB-4465-4615-8848-3215947F0583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0" y="3040410"/>
            <a:ext cx="32861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lassholder for innhold 2"/>
          <p:cNvSpPr txBox="1">
            <a:spLocks/>
          </p:cNvSpPr>
          <p:nvPr/>
        </p:nvSpPr>
        <p:spPr>
          <a:xfrm>
            <a:off x="1273842" y="3856654"/>
            <a:ext cx="7001961" cy="209341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302454" indent="-302454" algn="l" defTabSz="914218" rtl="0" eaLnBrk="1" latinLnBrk="0" hangingPunct="1">
              <a:spcBef>
                <a:spcPts val="1406"/>
              </a:spcBef>
              <a:buClr>
                <a:srgbClr val="ED9300"/>
              </a:buClr>
              <a:buFont typeface="Arial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190" indent="-251115" algn="l" defTabSz="9142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191" indent="-19196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305" indent="-251115" algn="l" defTabSz="9142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534" indent="-252231" algn="l" defTabSz="9142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400" dirty="0"/>
              <a:t>Bygge metadataene inn i fillagringen på disk</a:t>
            </a:r>
          </a:p>
          <a:p>
            <a:r>
              <a:rPr lang="nb-NO" sz="1400" dirty="0"/>
              <a:t>Flere noder kan skrive/lese til samme disk område</a:t>
            </a:r>
          </a:p>
          <a:p>
            <a:r>
              <a:rPr lang="nb-NO" sz="1400" dirty="0"/>
              <a:t>Disk </a:t>
            </a:r>
            <a:r>
              <a:rPr lang="nb-NO" sz="1400" dirty="0" err="1"/>
              <a:t>quota</a:t>
            </a:r>
            <a:r>
              <a:rPr lang="nb-NO" sz="1400" dirty="0"/>
              <a:t> informasjon kan lagres i valgfri database</a:t>
            </a:r>
          </a:p>
          <a:p>
            <a:pPr lvl="1"/>
            <a:r>
              <a:rPr lang="nb-NO" dirty="0"/>
              <a:t>Fokus på </a:t>
            </a:r>
            <a:r>
              <a:rPr lang="nb-NO" dirty="0" err="1"/>
              <a:t>oracle</a:t>
            </a:r>
            <a:r>
              <a:rPr lang="nb-NO" dirty="0"/>
              <a:t>, men koden ville følge «standard» slik at mesteparten av funksjonaliteten var database </a:t>
            </a:r>
            <a:r>
              <a:rPr lang="nb-NO" dirty="0" err="1"/>
              <a:t>uvhengig</a:t>
            </a:r>
            <a:r>
              <a:rPr lang="nb-NO" dirty="0"/>
              <a:t> og dermed kunne benytte </a:t>
            </a:r>
            <a:r>
              <a:rPr lang="nb-NO" dirty="0" err="1"/>
              <a:t>PostgreSQL</a:t>
            </a:r>
            <a:r>
              <a:rPr lang="nb-NO" dirty="0"/>
              <a:t>, </a:t>
            </a:r>
            <a:r>
              <a:rPr lang="nb-NO" dirty="0" err="1"/>
              <a:t>SQLserver</a:t>
            </a:r>
            <a:endParaRPr lang="nb-NO" dirty="0"/>
          </a:p>
          <a:p>
            <a:r>
              <a:rPr lang="en-US" sz="1400" dirty="0" err="1"/>
              <a:t>Unngå</a:t>
            </a:r>
            <a:r>
              <a:rPr lang="en-US" sz="1400" dirty="0"/>
              <a:t> </a:t>
            </a:r>
            <a:r>
              <a:rPr lang="en-US" sz="1400" dirty="0" err="1"/>
              <a:t>kompremering</a:t>
            </a:r>
            <a:r>
              <a:rPr lang="en-US" sz="1400" dirty="0"/>
              <a:t>/</a:t>
            </a:r>
            <a:r>
              <a:rPr lang="en-US" sz="1400" dirty="0" err="1"/>
              <a:t>dekompremering</a:t>
            </a:r>
            <a:r>
              <a:rPr lang="en-US" sz="1400" dirty="0"/>
              <a:t> </a:t>
            </a:r>
            <a:r>
              <a:rPr lang="en-US" sz="1400" dirty="0" err="1"/>
              <a:t>mellom</a:t>
            </a:r>
            <a:r>
              <a:rPr lang="en-US" sz="1400" dirty="0"/>
              <a:t> filer </a:t>
            </a:r>
            <a:r>
              <a:rPr lang="en-US" sz="1400" dirty="0" err="1"/>
              <a:t>fra</a:t>
            </a:r>
            <a:r>
              <a:rPr lang="en-US" sz="1400" dirty="0"/>
              <a:t> </a:t>
            </a:r>
            <a:r>
              <a:rPr lang="en-US" sz="1400" dirty="0" err="1"/>
              <a:t>Geoserver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/>
              <a:t>GeoWebCache</a:t>
            </a:r>
            <a:r>
              <a:rPr lang="en-US" sz="1400" dirty="0"/>
              <a:t>, </a:t>
            </a:r>
            <a:r>
              <a:rPr lang="en-US" sz="1400" dirty="0" err="1"/>
              <a:t>slik</a:t>
            </a:r>
            <a:r>
              <a:rPr lang="en-US" sz="1400" dirty="0"/>
              <a:t> at man </a:t>
            </a:r>
            <a:r>
              <a:rPr lang="en-US" sz="1400" dirty="0" err="1"/>
              <a:t>kan</a:t>
            </a:r>
            <a:r>
              <a:rPr lang="en-US" sz="1400" dirty="0"/>
              <a:t> be </a:t>
            </a:r>
            <a:r>
              <a:rPr lang="en-US" sz="1400" dirty="0" err="1"/>
              <a:t>om</a:t>
            </a:r>
            <a:r>
              <a:rPr lang="en-US" sz="1400" dirty="0"/>
              <a:t> </a:t>
            </a:r>
            <a:r>
              <a:rPr lang="en-US" sz="1400" dirty="0" err="1"/>
              <a:t>ukomprimerte</a:t>
            </a:r>
            <a:r>
              <a:rPr lang="en-US" sz="1400" dirty="0"/>
              <a:t> TIFF (</a:t>
            </a:r>
            <a:r>
              <a:rPr lang="en-US" sz="1400" dirty="0" err="1"/>
              <a:t>Geoserver</a:t>
            </a:r>
            <a:r>
              <a:rPr lang="en-US" sz="1400" dirty="0"/>
              <a:t> </a:t>
            </a:r>
            <a:r>
              <a:rPr lang="en-US" sz="1400" dirty="0" err="1"/>
              <a:t>står</a:t>
            </a:r>
            <a:r>
              <a:rPr lang="en-US" sz="1400" dirty="0"/>
              <a:t> </a:t>
            </a:r>
            <a:r>
              <a:rPr lang="en-US" sz="1400" dirty="0" err="1"/>
              <a:t>nær</a:t>
            </a:r>
            <a:r>
              <a:rPr lang="en-US" sz="1400" dirty="0"/>
              <a:t>)</a:t>
            </a:r>
          </a:p>
          <a:p>
            <a:endParaRPr lang="nb-NO" dirty="0" smtClean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" y="6005528"/>
            <a:ext cx="9145588" cy="7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Kjøreplan</a:t>
            </a:r>
            <a:endParaRPr lang="nb-NO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 smtClean="0"/>
              <a:t>05.09.2013</a:t>
            </a:r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FOSS4G</a:t>
            </a:r>
            <a:endParaRPr lang="nb-NO" dirty="0"/>
          </a:p>
        </p:txBody>
      </p:sp>
      <p:sp>
        <p:nvSpPr>
          <p:cNvPr id="9" name="Plassholder for innhold 2"/>
          <p:cNvSpPr txBox="1">
            <a:spLocks/>
          </p:cNvSpPr>
          <p:nvPr/>
        </p:nvSpPr>
        <p:spPr>
          <a:xfrm>
            <a:off x="336632" y="2565698"/>
            <a:ext cx="6742135" cy="2808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218" rtl="0" eaLnBrk="1" latinLnBrk="0" hangingPunct="1">
              <a:spcBef>
                <a:spcPts val="1406"/>
              </a:spcBef>
              <a:buClr>
                <a:srgbClr val="ED9300"/>
              </a:buClr>
              <a:buFont typeface="Arial" pitchFamily="34" charset="0"/>
              <a:buNone/>
              <a:defRPr sz="1800" kern="1200">
                <a:solidFill>
                  <a:srgbClr val="ED9300"/>
                </a:solidFill>
                <a:latin typeface="+mn-lt"/>
                <a:ea typeface="+mn-ea"/>
                <a:cs typeface="+mn-cs"/>
              </a:defRPr>
            </a:lvl1pPr>
            <a:lvl2pPr marL="457109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18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326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435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543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652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760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869" indent="0" algn="ctr" defTabSz="914218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Innledning</a:t>
            </a:r>
          </a:p>
          <a:p>
            <a:r>
              <a:rPr lang="nb-NO" dirty="0" err="1" smtClean="0"/>
              <a:t>Geoserver</a:t>
            </a:r>
            <a:endParaRPr lang="nb-NO" dirty="0" smtClean="0"/>
          </a:p>
          <a:p>
            <a:r>
              <a:rPr lang="nb-NO" dirty="0" err="1" smtClean="0"/>
              <a:t>GeoWebCache</a:t>
            </a:r>
            <a:endParaRPr lang="nb-NO" dirty="0" smtClean="0"/>
          </a:p>
          <a:p>
            <a:r>
              <a:rPr lang="nb-NO" dirty="0" smtClean="0"/>
              <a:t>Litt mer om fri programvare</a:t>
            </a:r>
          </a:p>
          <a:p>
            <a:r>
              <a:rPr lang="nb-NO" dirty="0" smtClean="0"/>
              <a:t>Oppsummering</a:t>
            </a:r>
          </a:p>
        </p:txBody>
      </p:sp>
    </p:spTree>
    <p:extLst>
      <p:ext uri="{BB962C8B-B14F-4D97-AF65-F5344CB8AC3E}">
        <p14:creationId xmlns:p14="http://schemas.microsoft.com/office/powerpoint/2010/main" val="40961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5502" y="1058799"/>
            <a:ext cx="7001961" cy="4294800"/>
          </a:xfrm>
        </p:spPr>
        <p:txBody>
          <a:bodyPr>
            <a:normAutofit/>
          </a:bodyPr>
          <a:lstStyle/>
          <a:p>
            <a:r>
              <a:rPr lang="nb-NO" sz="1400" dirty="0" err="1"/>
              <a:t>GeoServer</a:t>
            </a:r>
            <a:r>
              <a:rPr lang="nb-NO" sz="1400" dirty="0"/>
              <a:t> respons i TIFF format</a:t>
            </a:r>
          </a:p>
          <a:p>
            <a:pPr marL="0" indent="0">
              <a:buFont typeface="Arial" pitchFamily="34" charset="0"/>
              <a:buNone/>
            </a:pPr>
            <a:r>
              <a:rPr lang="nb-NO" sz="1400" dirty="0"/>
              <a:t>&lt;</a:t>
            </a:r>
            <a:r>
              <a:rPr lang="nb-NO" sz="1400" dirty="0" err="1"/>
              <a:t>formatModifiers</a:t>
            </a:r>
            <a:r>
              <a:rPr lang="nb-NO" sz="1400" dirty="0"/>
              <a:t>&gt;</a:t>
            </a:r>
            <a:br>
              <a:rPr lang="nb-NO" sz="1400" dirty="0"/>
            </a:br>
            <a:r>
              <a:rPr lang="nb-NO" sz="1400" dirty="0"/>
              <a:t>        &lt;</a:t>
            </a:r>
            <a:r>
              <a:rPr lang="nb-NO" sz="1400" dirty="0" err="1"/>
              <a:t>formatModifier</a:t>
            </a:r>
            <a:r>
              <a:rPr lang="nb-NO" sz="1400" dirty="0"/>
              <a:t>&gt;</a:t>
            </a:r>
            <a:br>
              <a:rPr lang="nb-NO" sz="1400" dirty="0"/>
            </a:br>
            <a:r>
              <a:rPr lang="nb-NO" sz="1400" dirty="0"/>
              <a:t>          &lt;</a:t>
            </a:r>
            <a:r>
              <a:rPr lang="nb-NO" sz="1400" dirty="0" err="1"/>
              <a:t>responseFormat</a:t>
            </a:r>
            <a:r>
              <a:rPr lang="nb-NO" sz="1400" dirty="0"/>
              <a:t>&gt;image/</a:t>
            </a:r>
            <a:r>
              <a:rPr lang="nb-NO" sz="1400" dirty="0" err="1"/>
              <a:t>png</a:t>
            </a:r>
            <a:r>
              <a:rPr lang="nb-NO" sz="1400" dirty="0"/>
              <a:t>&lt;/</a:t>
            </a:r>
            <a:r>
              <a:rPr lang="nb-NO" sz="1400" dirty="0" err="1"/>
              <a:t>responseFormat</a:t>
            </a:r>
            <a:r>
              <a:rPr lang="nb-NO" sz="1400" dirty="0"/>
              <a:t>&gt;</a:t>
            </a:r>
            <a:br>
              <a:rPr lang="nb-NO" sz="1400" dirty="0"/>
            </a:br>
            <a:r>
              <a:rPr lang="nb-NO" sz="1400" dirty="0"/>
              <a:t>          &lt;</a:t>
            </a:r>
            <a:r>
              <a:rPr lang="nb-NO" sz="1400" dirty="0" err="1"/>
              <a:t>requestFormat</a:t>
            </a:r>
            <a:r>
              <a:rPr lang="nb-NO" sz="1400" dirty="0"/>
              <a:t>&gt;image/</a:t>
            </a:r>
            <a:r>
              <a:rPr lang="nb-NO" sz="1400" dirty="0" err="1"/>
              <a:t>tiff</a:t>
            </a:r>
            <a:r>
              <a:rPr lang="nb-NO" sz="1400" dirty="0"/>
              <a:t>&lt;/</a:t>
            </a:r>
            <a:r>
              <a:rPr lang="nb-NO" sz="1400" dirty="0" err="1"/>
              <a:t>requestFormat</a:t>
            </a:r>
            <a:r>
              <a:rPr lang="nb-NO" sz="1400" dirty="0"/>
              <a:t>&gt;</a:t>
            </a:r>
            <a:br>
              <a:rPr lang="nb-NO" sz="1400" dirty="0"/>
            </a:br>
            <a:r>
              <a:rPr lang="nb-NO" sz="1400" dirty="0"/>
              <a:t>        &lt;/</a:t>
            </a:r>
            <a:r>
              <a:rPr lang="nb-NO" sz="1400" dirty="0" err="1"/>
              <a:t>formatModifier</a:t>
            </a:r>
            <a:r>
              <a:rPr lang="nb-NO" sz="1400" dirty="0"/>
              <a:t>&gt;</a:t>
            </a:r>
            <a:br>
              <a:rPr lang="nb-NO" sz="1400" dirty="0"/>
            </a:br>
            <a:r>
              <a:rPr lang="nb-NO" sz="1400" dirty="0"/>
              <a:t> &lt;/</a:t>
            </a:r>
            <a:r>
              <a:rPr lang="nb-NO" sz="1400" dirty="0" err="1"/>
              <a:t>formatModifiers</a:t>
            </a:r>
            <a:r>
              <a:rPr lang="nb-NO" sz="1400" dirty="0"/>
              <a:t>&gt;</a:t>
            </a:r>
          </a:p>
          <a:p>
            <a:r>
              <a:rPr lang="nb-NO" sz="1400" dirty="0"/>
              <a:t>Enkelt datasett 45 </a:t>
            </a:r>
            <a:r>
              <a:rPr lang="nb-NO" sz="1400" dirty="0" err="1"/>
              <a:t>vs</a:t>
            </a:r>
            <a:r>
              <a:rPr lang="nb-NO" sz="1400" dirty="0"/>
              <a:t> 28 sec.</a:t>
            </a:r>
          </a:p>
          <a:p>
            <a:pPr lvl="1"/>
            <a:r>
              <a:rPr lang="nb-NO" dirty="0" smtClean="0"/>
              <a:t>Gitt hvor </a:t>
            </a:r>
            <a:r>
              <a:rPr lang="nb-NO" dirty="0"/>
              <a:t>lang tid det tar å «tegne laget» </a:t>
            </a:r>
            <a:r>
              <a:rPr lang="nb-NO" dirty="0" smtClean="0"/>
              <a:t>gir hvor </a:t>
            </a:r>
            <a:r>
              <a:rPr lang="nb-NO" dirty="0"/>
              <a:t>stor besparelsen blir</a:t>
            </a:r>
          </a:p>
          <a:p>
            <a:pPr lvl="1"/>
            <a:r>
              <a:rPr lang="nb-NO" dirty="0"/>
              <a:t>Nettverksforbindelse mellom </a:t>
            </a:r>
            <a:r>
              <a:rPr lang="nb-NO" dirty="0" err="1"/>
              <a:t>serverene</a:t>
            </a:r>
            <a:endParaRPr lang="nb-NO" dirty="0"/>
          </a:p>
          <a:p>
            <a:r>
              <a:rPr lang="en-US" sz="1400" dirty="0"/>
              <a:t>Oracle </a:t>
            </a:r>
            <a:r>
              <a:rPr lang="en-US" sz="1400" dirty="0" err="1"/>
              <a:t>WebLogic</a:t>
            </a:r>
            <a:r>
              <a:rPr lang="en-US" sz="1400" dirty="0"/>
              <a:t> Server setter </a:t>
            </a:r>
            <a:r>
              <a:rPr lang="en-US" sz="1400" dirty="0" err="1"/>
              <a:t>noen</a:t>
            </a:r>
            <a:r>
              <a:rPr lang="en-US" sz="1400" dirty="0"/>
              <a:t> </a:t>
            </a:r>
            <a:r>
              <a:rPr lang="en-US" sz="1400" dirty="0" err="1"/>
              <a:t>begrensninger</a:t>
            </a:r>
            <a:r>
              <a:rPr lang="en-US" sz="1400" dirty="0"/>
              <a:t> </a:t>
            </a:r>
          </a:p>
          <a:p>
            <a:pPr lvl="1"/>
            <a:r>
              <a:rPr lang="en-US" dirty="0" err="1" smtClean="0"/>
              <a:t>Konflikt</a:t>
            </a:r>
            <a:r>
              <a:rPr lang="en-US" dirty="0" smtClean="0"/>
              <a:t> </a:t>
            </a:r>
            <a:r>
              <a:rPr lang="en-US" dirty="0" err="1"/>
              <a:t>mellom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følger</a:t>
            </a:r>
            <a:r>
              <a:rPr lang="en-US" dirty="0"/>
              <a:t> med </a:t>
            </a:r>
            <a:r>
              <a:rPr lang="nb-NO" dirty="0"/>
              <a:t>Oracle </a:t>
            </a:r>
            <a:r>
              <a:rPr lang="nb-NO" dirty="0" err="1"/>
              <a:t>JRockit</a:t>
            </a:r>
            <a:r>
              <a:rPr lang="nb-NO" dirty="0"/>
              <a:t> JVM og jai_imageio_1.1(</a:t>
            </a:r>
            <a:r>
              <a:rPr lang="en-US" dirty="0"/>
              <a:t>Java Advanced Imaging API)</a:t>
            </a:r>
            <a:r>
              <a:rPr lang="nb-NO" dirty="0"/>
              <a:t> som følger med </a:t>
            </a:r>
            <a:r>
              <a:rPr lang="nb-NO" dirty="0" err="1"/>
              <a:t>GeoWebCache</a:t>
            </a:r>
            <a:endParaRPr lang="nb-NO" dirty="0"/>
          </a:p>
          <a:p>
            <a:endParaRPr lang="nb-NO" sz="1400" dirty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3ED8-A9F0-4FFF-B599-6E9899812791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39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16410" y="648764"/>
            <a:ext cx="7000301" cy="469241"/>
          </a:xfrm>
        </p:spPr>
        <p:txBody>
          <a:bodyPr/>
          <a:lstStyle/>
          <a:p>
            <a:r>
              <a:rPr lang="nb-NO" dirty="0" smtClean="0"/>
              <a:t>Erfaringer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302639" y="1140925"/>
            <a:ext cx="7001961" cy="559560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Seeding</a:t>
            </a:r>
          </a:p>
          <a:p>
            <a:pPr lvl="1"/>
            <a:r>
              <a:rPr lang="en-US" dirty="0" err="1" smtClean="0"/>
              <a:t>Genererer</a:t>
            </a:r>
            <a:r>
              <a:rPr lang="en-US" dirty="0" smtClean="0"/>
              <a:t> </a:t>
            </a:r>
            <a:r>
              <a:rPr lang="en-US" dirty="0" err="1"/>
              <a:t>kartbitene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allerede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I </a:t>
            </a:r>
            <a:r>
              <a:rPr lang="en-US" dirty="0" err="1"/>
              <a:t>kartcachen</a:t>
            </a:r>
            <a:r>
              <a:rPr lang="en-US" dirty="0"/>
              <a:t>. </a:t>
            </a:r>
            <a:r>
              <a:rPr lang="en-US" dirty="0" err="1"/>
              <a:t>Enkeltbrukere</a:t>
            </a:r>
            <a:r>
              <a:rPr lang="en-US" dirty="0"/>
              <a:t> </a:t>
            </a:r>
            <a:r>
              <a:rPr lang="en-US" dirty="0" err="1"/>
              <a:t>bygger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cachen</a:t>
            </a:r>
            <a:endParaRPr lang="en-US" dirty="0"/>
          </a:p>
          <a:p>
            <a:r>
              <a:rPr lang="en-US" sz="1400" dirty="0" smtClean="0"/>
              <a:t>Reseeding</a:t>
            </a:r>
          </a:p>
          <a:p>
            <a:pPr lvl="1"/>
            <a:r>
              <a:rPr lang="en-US" dirty="0" err="1" smtClean="0"/>
              <a:t>Genererer</a:t>
            </a:r>
            <a:r>
              <a:rPr lang="en-US" dirty="0" smtClean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kartbitene</a:t>
            </a:r>
            <a:r>
              <a:rPr lang="en-US" dirty="0"/>
              <a:t> for </a:t>
            </a:r>
            <a:r>
              <a:rPr lang="en-US" dirty="0" err="1"/>
              <a:t>hele</a:t>
            </a:r>
            <a:r>
              <a:rPr lang="en-US" dirty="0"/>
              <a:t> </a:t>
            </a:r>
            <a:r>
              <a:rPr lang="en-US" dirty="0" err="1"/>
              <a:t>området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 smtClean="0"/>
              <a:t>nytt</a:t>
            </a:r>
            <a:endParaRPr lang="en-US" dirty="0"/>
          </a:p>
          <a:p>
            <a:pPr lvl="1"/>
            <a:r>
              <a:rPr lang="en-US" dirty="0" smtClean="0"/>
              <a:t>Ligger </a:t>
            </a:r>
            <a:r>
              <a:rPr lang="en-US" dirty="0"/>
              <a:t>da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brukerne</a:t>
            </a:r>
            <a:endParaRPr lang="en-US" dirty="0"/>
          </a:p>
          <a:p>
            <a:r>
              <a:rPr lang="en-US" sz="1400" dirty="0" smtClean="0"/>
              <a:t>Truncating</a:t>
            </a:r>
          </a:p>
          <a:p>
            <a:pPr lvl="1"/>
            <a:r>
              <a:rPr lang="en-US" dirty="0" err="1" smtClean="0"/>
              <a:t>Sletter</a:t>
            </a:r>
            <a:r>
              <a:rPr lang="en-US" dirty="0" smtClean="0"/>
              <a:t> </a:t>
            </a:r>
            <a:r>
              <a:rPr lang="en-US" dirty="0" err="1" smtClean="0"/>
              <a:t>kartbitene</a:t>
            </a:r>
            <a:endParaRPr lang="en-US" dirty="0"/>
          </a:p>
          <a:p>
            <a:pPr lvl="1"/>
            <a:r>
              <a:rPr lang="en-US" dirty="0" err="1" smtClean="0"/>
              <a:t>Klar</a:t>
            </a:r>
            <a:r>
              <a:rPr lang="en-US" dirty="0" smtClean="0"/>
              <a:t> </a:t>
            </a:r>
            <a:r>
              <a:rPr lang="en-US" dirty="0"/>
              <a:t>for en </a:t>
            </a:r>
            <a:r>
              <a:rPr lang="en-US" dirty="0" err="1"/>
              <a:t>ny</a:t>
            </a:r>
            <a:r>
              <a:rPr lang="en-US" dirty="0"/>
              <a:t> start</a:t>
            </a:r>
          </a:p>
          <a:p>
            <a:r>
              <a:rPr lang="en-US" sz="1400" dirty="0" err="1"/>
              <a:t>Vegvær</a:t>
            </a:r>
            <a:r>
              <a:rPr lang="en-US" sz="1400" dirty="0"/>
              <a:t> </a:t>
            </a:r>
            <a:r>
              <a:rPr lang="en-US" sz="1400" dirty="0" err="1" smtClean="0"/>
              <a:t>som</a:t>
            </a:r>
            <a:r>
              <a:rPr lang="en-US" sz="1400" dirty="0" smtClean="0"/>
              <a:t> case:</a:t>
            </a:r>
          </a:p>
          <a:p>
            <a:pPr lvl="1"/>
            <a:r>
              <a:rPr lang="en-US" dirty="0" smtClean="0"/>
              <a:t>Holder </a:t>
            </a:r>
            <a:r>
              <a:rPr lang="en-US" dirty="0"/>
              <a:t>10 </a:t>
            </a:r>
            <a:r>
              <a:rPr lang="en-US" dirty="0" err="1"/>
              <a:t>kartlag</a:t>
            </a:r>
            <a:r>
              <a:rPr lang="en-US" dirty="0"/>
              <a:t>, </a:t>
            </a:r>
            <a:r>
              <a:rPr lang="en-US" dirty="0" err="1"/>
              <a:t>hver</a:t>
            </a:r>
            <a:r>
              <a:rPr lang="en-US" dirty="0"/>
              <a:t> med 4 zoom </a:t>
            </a:r>
            <a:r>
              <a:rPr lang="en-US" dirty="0" err="1"/>
              <a:t>nivå</a:t>
            </a:r>
            <a:r>
              <a:rPr lang="en-US" dirty="0"/>
              <a:t>. </a:t>
            </a:r>
            <a:r>
              <a:rPr lang="en-US" dirty="0" err="1"/>
              <a:t>Disse</a:t>
            </a:r>
            <a:r>
              <a:rPr lang="en-US" dirty="0"/>
              <a:t> “</a:t>
            </a:r>
            <a:r>
              <a:rPr lang="en-US" dirty="0" err="1"/>
              <a:t>seedes</a:t>
            </a:r>
            <a:r>
              <a:rPr lang="en-US" dirty="0"/>
              <a:t>”, </a:t>
            </a:r>
            <a:r>
              <a:rPr lang="en-US" dirty="0" err="1"/>
              <a:t>bygges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 smtClean="0"/>
              <a:t>brukeren</a:t>
            </a:r>
            <a:endParaRPr lang="en-US" dirty="0" smtClean="0"/>
          </a:p>
          <a:p>
            <a:pPr lvl="1"/>
            <a:r>
              <a:rPr lang="en-US" dirty="0" err="1" smtClean="0"/>
              <a:t>Navnet</a:t>
            </a:r>
            <a:r>
              <a:rPr lang="en-US" dirty="0" smtClean="0"/>
              <a:t> </a:t>
            </a:r>
            <a:r>
              <a:rPr lang="en-US" dirty="0" err="1"/>
              <a:t>settes</a:t>
            </a:r>
            <a:r>
              <a:rPr lang="en-US" dirty="0"/>
              <a:t> </a:t>
            </a:r>
            <a:r>
              <a:rPr lang="en-US" dirty="0" err="1"/>
              <a:t>utfra</a:t>
            </a:r>
            <a:r>
              <a:rPr lang="en-US" dirty="0"/>
              <a:t> </a:t>
            </a:r>
            <a:r>
              <a:rPr lang="en-US" dirty="0" err="1"/>
              <a:t>tidspunkt</a:t>
            </a:r>
            <a:r>
              <a:rPr lang="en-US" dirty="0"/>
              <a:t> for </a:t>
            </a:r>
            <a:r>
              <a:rPr lang="en-US" dirty="0" err="1"/>
              <a:t>prognosen</a:t>
            </a:r>
            <a:r>
              <a:rPr lang="en-US" dirty="0"/>
              <a:t>, </a:t>
            </a:r>
            <a:r>
              <a:rPr lang="en-US" dirty="0" err="1"/>
              <a:t>dvs</a:t>
            </a:r>
            <a:r>
              <a:rPr lang="en-US" dirty="0"/>
              <a:t> </a:t>
            </a:r>
            <a:r>
              <a:rPr lang="en-US" dirty="0" err="1"/>
              <a:t>cql-fileter</a:t>
            </a:r>
            <a:r>
              <a:rPr lang="en-US" dirty="0"/>
              <a:t> </a:t>
            </a:r>
            <a:r>
              <a:rPr lang="en-US" dirty="0" err="1" smtClean="0"/>
              <a:t>navnet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 smtClean="0"/>
              <a:t>Hver</a:t>
            </a:r>
            <a:r>
              <a:rPr lang="en-US" dirty="0" smtClean="0"/>
              <a:t> </a:t>
            </a:r>
            <a:r>
              <a:rPr lang="en-US" dirty="0"/>
              <a:t>time </a:t>
            </a:r>
            <a:r>
              <a:rPr lang="en-US" dirty="0" err="1" smtClean="0"/>
              <a:t>invalideres</a:t>
            </a:r>
            <a:r>
              <a:rPr lang="en-US" dirty="0" smtClean="0"/>
              <a:t> de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lagene</a:t>
            </a:r>
            <a:r>
              <a:rPr lang="en-US" dirty="0"/>
              <a:t>, 4 zoom </a:t>
            </a:r>
            <a:r>
              <a:rPr lang="en-US" dirty="0" err="1"/>
              <a:t>nivå</a:t>
            </a:r>
            <a:r>
              <a:rPr lang="en-US" dirty="0"/>
              <a:t>, </a:t>
            </a:r>
            <a:r>
              <a:rPr lang="en-US" dirty="0" err="1"/>
              <a:t>siden</a:t>
            </a:r>
            <a:r>
              <a:rPr lang="en-US" dirty="0"/>
              <a:t> man da </a:t>
            </a:r>
            <a:r>
              <a:rPr lang="en-US" dirty="0" err="1"/>
              <a:t>får</a:t>
            </a:r>
            <a:r>
              <a:rPr lang="en-US" dirty="0"/>
              <a:t> </a:t>
            </a:r>
            <a:r>
              <a:rPr lang="en-US" dirty="0" err="1"/>
              <a:t>nye</a:t>
            </a:r>
            <a:r>
              <a:rPr lang="en-US" dirty="0"/>
              <a:t> </a:t>
            </a:r>
            <a:r>
              <a:rPr lang="en-US" dirty="0" err="1"/>
              <a:t>prognosedata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65881" y="1485578"/>
            <a:ext cx="7001961" cy="4294800"/>
          </a:xfrm>
        </p:spPr>
        <p:txBody>
          <a:bodyPr>
            <a:normAutofit/>
          </a:bodyPr>
          <a:lstStyle/>
          <a:p>
            <a:r>
              <a:rPr lang="nb-NO" sz="1400" dirty="0"/>
              <a:t>Prøvd ut hvordan best slette/invalidere </a:t>
            </a:r>
            <a:r>
              <a:rPr lang="nb-NO" sz="1400" dirty="0" err="1"/>
              <a:t>cachen</a:t>
            </a:r>
            <a:r>
              <a:rPr lang="nb-NO" sz="1400" dirty="0"/>
              <a:t>.</a:t>
            </a:r>
          </a:p>
          <a:p>
            <a:pPr lvl="1"/>
            <a:r>
              <a:rPr lang="nb-NO" dirty="0"/>
              <a:t>Slette filer direkte på disken, enkelt for “brukeren” tidkrevende for maskin (tok mye ressurser)</a:t>
            </a:r>
          </a:p>
          <a:p>
            <a:pPr lvl="1"/>
            <a:r>
              <a:rPr lang="nb-NO" dirty="0"/>
              <a:t>Gjøres vha. rest kall, må da kjenne navnet (som er dynamisk utfra </a:t>
            </a:r>
            <a:r>
              <a:rPr lang="nb-NO" dirty="0" err="1" smtClean="0"/>
              <a:t>cql</a:t>
            </a:r>
            <a:r>
              <a:rPr lang="nb-NO" dirty="0" smtClean="0"/>
              <a:t>-filteret)</a:t>
            </a:r>
            <a:endParaRPr lang="nb-NO" dirty="0"/>
          </a:p>
          <a:p>
            <a:pPr lvl="1"/>
            <a:r>
              <a:rPr lang="nb-NO" dirty="0" smtClean="0"/>
              <a:t>Ønske: </a:t>
            </a:r>
            <a:r>
              <a:rPr lang="nb-NO" dirty="0"/>
              <a:t>kunne invalidere “ALL” vha. et enkelt kall mot </a:t>
            </a:r>
            <a:r>
              <a:rPr lang="nb-NO" dirty="0" err="1"/>
              <a:t>GeoWebCache</a:t>
            </a:r>
            <a:r>
              <a:rPr lang="nb-NO" dirty="0"/>
              <a:t>	</a:t>
            </a:r>
          </a:p>
          <a:p>
            <a:r>
              <a:rPr lang="nb-NO" sz="1400" dirty="0"/>
              <a:t>Settes opp som et «mellomlag» mellom brukere og WMS kildene</a:t>
            </a:r>
          </a:p>
          <a:p>
            <a:pPr lvl="1"/>
            <a:r>
              <a:rPr lang="nb-NO" dirty="0"/>
              <a:t>Ytelse</a:t>
            </a:r>
          </a:p>
          <a:p>
            <a:pPr lvl="1"/>
            <a:r>
              <a:rPr lang="nb-NO" dirty="0"/>
              <a:t>Redusere belastning på	</a:t>
            </a:r>
          </a:p>
          <a:p>
            <a:pPr lvl="2"/>
            <a:r>
              <a:rPr lang="nb-NO" dirty="0"/>
              <a:t>Linjer ut av etaten</a:t>
            </a:r>
          </a:p>
          <a:p>
            <a:pPr lvl="2"/>
            <a:r>
              <a:rPr lang="nb-NO" dirty="0"/>
              <a:t>Bakenforliggende </a:t>
            </a:r>
            <a:r>
              <a:rPr lang="nb-NO" dirty="0" smtClean="0"/>
              <a:t>system</a:t>
            </a:r>
          </a:p>
          <a:p>
            <a:pPr lvl="1"/>
            <a:r>
              <a:rPr lang="nb-NO" dirty="0" smtClean="0"/>
              <a:t>Robusthet </a:t>
            </a:r>
            <a:r>
              <a:rPr lang="nb-NO" dirty="0"/>
              <a:t>med tanke på virksomhetskritiske systemer</a:t>
            </a:r>
          </a:p>
          <a:p>
            <a:r>
              <a:rPr lang="nb-NO" sz="1400" dirty="0"/>
              <a:t>WMS-C -&gt; Web </a:t>
            </a:r>
            <a:r>
              <a:rPr lang="nb-NO" sz="1400" dirty="0" err="1"/>
              <a:t>Map</a:t>
            </a:r>
            <a:r>
              <a:rPr lang="nb-NO" sz="1400" dirty="0"/>
              <a:t> Tile Service (WMTS)</a:t>
            </a:r>
          </a:p>
          <a:p>
            <a:endParaRPr lang="nb-NO" sz="1400" dirty="0"/>
          </a:p>
        </p:txBody>
      </p:sp>
      <p:sp>
        <p:nvSpPr>
          <p:cNvPr id="6" name="Tittel 1"/>
          <p:cNvSpPr txBox="1">
            <a:spLocks/>
          </p:cNvSpPr>
          <p:nvPr/>
        </p:nvSpPr>
        <p:spPr>
          <a:xfrm>
            <a:off x="1116410" y="648764"/>
            <a:ext cx="7000301" cy="4692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218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smtClean="0"/>
              <a:t>Erfaringer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2765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Videre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51022" y="1629594"/>
            <a:ext cx="7001961" cy="4294800"/>
          </a:xfrm>
        </p:spPr>
        <p:txBody>
          <a:bodyPr>
            <a:normAutofit/>
          </a:bodyPr>
          <a:lstStyle/>
          <a:p>
            <a:r>
              <a:rPr lang="nb-NO" sz="1400" dirty="0"/>
              <a:t>Sette opp felles, separate miljøer for </a:t>
            </a:r>
            <a:r>
              <a:rPr lang="nb-NO" sz="1400" dirty="0" err="1"/>
              <a:t>Geoserver</a:t>
            </a:r>
            <a:r>
              <a:rPr lang="nb-NO" sz="1400" dirty="0"/>
              <a:t> og </a:t>
            </a:r>
            <a:r>
              <a:rPr lang="nb-NO" sz="1400" dirty="0" err="1"/>
              <a:t>GeoWebCache</a:t>
            </a:r>
            <a:endParaRPr lang="nb-NO" sz="1400" dirty="0"/>
          </a:p>
          <a:p>
            <a:r>
              <a:rPr lang="nb-NO" sz="1400" dirty="0"/>
              <a:t>Samle ulike fagsystemer på samme </a:t>
            </a:r>
            <a:r>
              <a:rPr lang="nb-NO" sz="1400" dirty="0" err="1"/>
              <a:t>platform</a:t>
            </a:r>
            <a:endParaRPr lang="nb-NO" sz="1400" dirty="0"/>
          </a:p>
          <a:p>
            <a:r>
              <a:rPr lang="nb-NO" sz="1400" dirty="0"/>
              <a:t>Rendyrke miljøene, skille </a:t>
            </a:r>
            <a:r>
              <a:rPr lang="nb-NO" sz="1400" dirty="0" err="1"/>
              <a:t>GeoWebCache</a:t>
            </a:r>
            <a:r>
              <a:rPr lang="nb-NO" sz="1400" dirty="0"/>
              <a:t> fra </a:t>
            </a:r>
            <a:r>
              <a:rPr lang="nb-NO" sz="1400" dirty="0" err="1" smtClean="0"/>
              <a:t>Geoserver</a:t>
            </a:r>
            <a:endParaRPr lang="nb-NO" sz="1400" dirty="0"/>
          </a:p>
          <a:p>
            <a:pPr lvl="1"/>
            <a:r>
              <a:rPr lang="nb-NO" dirty="0" smtClean="0"/>
              <a:t>Lettere </a:t>
            </a:r>
            <a:r>
              <a:rPr lang="nb-NO" dirty="0"/>
              <a:t>å ha kontroll på </a:t>
            </a:r>
            <a:r>
              <a:rPr lang="en-US" dirty="0"/>
              <a:t>parameter </a:t>
            </a:r>
            <a:r>
              <a:rPr lang="en-US" dirty="0" err="1"/>
              <a:t>filtere</a:t>
            </a:r>
            <a:r>
              <a:rPr lang="en-US" dirty="0"/>
              <a:t>, </a:t>
            </a:r>
            <a:r>
              <a:rPr lang="en-US" dirty="0" err="1"/>
              <a:t>legge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nye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Lettere</a:t>
            </a:r>
            <a:r>
              <a:rPr lang="en-US" dirty="0" smtClean="0"/>
              <a:t> </a:t>
            </a:r>
            <a:r>
              <a:rPr lang="en-US" dirty="0"/>
              <a:t>å cache </a:t>
            </a:r>
            <a:r>
              <a:rPr lang="en-US" dirty="0" err="1"/>
              <a:t>andre</a:t>
            </a:r>
            <a:r>
              <a:rPr lang="en-US" dirty="0"/>
              <a:t> WMS </a:t>
            </a:r>
            <a:r>
              <a:rPr lang="en-US" dirty="0" err="1"/>
              <a:t>kilder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ArcGIS </a:t>
            </a:r>
            <a:r>
              <a:rPr lang="en-US" dirty="0" err="1"/>
              <a:t>kilder</a:t>
            </a:r>
            <a:r>
              <a:rPr lang="en-US" dirty="0"/>
              <a:t> (pre-made </a:t>
            </a:r>
            <a:r>
              <a:rPr lang="en-US" dirty="0" smtClean="0"/>
              <a:t>tiles)</a:t>
            </a:r>
          </a:p>
          <a:p>
            <a:pPr lvl="1"/>
            <a:r>
              <a:rPr lang="en-US" dirty="0" err="1" smtClean="0"/>
              <a:t>Ulike</a:t>
            </a:r>
            <a:r>
              <a:rPr lang="en-US" dirty="0" smtClean="0"/>
              <a:t> </a:t>
            </a:r>
            <a:r>
              <a:rPr lang="en-US" dirty="0" err="1"/>
              <a:t>trafikk</a:t>
            </a:r>
            <a:r>
              <a:rPr lang="en-US" dirty="0"/>
              <a:t> </a:t>
            </a:r>
            <a:r>
              <a:rPr lang="en-US" dirty="0" err="1"/>
              <a:t>mønstre</a:t>
            </a:r>
            <a:r>
              <a:rPr lang="en-US" dirty="0"/>
              <a:t>, se </a:t>
            </a:r>
            <a:r>
              <a:rPr lang="en-US" dirty="0" err="1"/>
              <a:t>til</a:t>
            </a:r>
            <a:r>
              <a:rPr lang="en-US" dirty="0"/>
              <a:t> at </a:t>
            </a:r>
            <a:r>
              <a:rPr lang="en-US" dirty="0" err="1"/>
              <a:t>trafikk</a:t>
            </a:r>
            <a:r>
              <a:rPr lang="en-US" dirty="0"/>
              <a:t> mot </a:t>
            </a:r>
            <a:r>
              <a:rPr lang="en-US" dirty="0" err="1"/>
              <a:t>cahene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lammer</a:t>
            </a:r>
            <a:r>
              <a:rPr lang="en-US" dirty="0"/>
              <a:t> </a:t>
            </a:r>
            <a:r>
              <a:rPr lang="en-US" dirty="0" err="1"/>
              <a:t>Geoserver</a:t>
            </a:r>
            <a:r>
              <a:rPr lang="en-US" dirty="0"/>
              <a:t> </a:t>
            </a:r>
            <a:r>
              <a:rPr lang="en-US" dirty="0" err="1" smtClean="0"/>
              <a:t>tjenester</a:t>
            </a:r>
            <a:endParaRPr lang="en-US" dirty="0" smtClean="0"/>
          </a:p>
          <a:p>
            <a:pPr marL="285779" indent="-285779">
              <a:buFont typeface="Arial" charset="0"/>
              <a:buChar char="•"/>
            </a:pPr>
            <a:r>
              <a:rPr lang="nb-NO" sz="1400" dirty="0"/>
              <a:t>Optimalisere ytelse på </a:t>
            </a:r>
            <a:r>
              <a:rPr lang="nb-NO" sz="1400" dirty="0" err="1"/>
              <a:t>Geoserver</a:t>
            </a:r>
            <a:r>
              <a:rPr lang="nb-NO" sz="1400" dirty="0"/>
              <a:t> tjenester vha. </a:t>
            </a:r>
            <a:r>
              <a:rPr lang="nb-NO" sz="1400" dirty="0" err="1"/>
              <a:t>GeoWebCache</a:t>
            </a:r>
            <a:endParaRPr lang="nb-NO" sz="1400" dirty="0"/>
          </a:p>
          <a:p>
            <a:pPr marL="743024" lvl="1" indent="-285779">
              <a:buFont typeface="Arial" charset="0"/>
              <a:buChar char="•"/>
            </a:pPr>
            <a:r>
              <a:rPr lang="nb-NO" dirty="0"/>
              <a:t>Avveining </a:t>
            </a:r>
            <a:r>
              <a:rPr lang="nb-NO" dirty="0" err="1"/>
              <a:t>statsiske</a:t>
            </a:r>
            <a:r>
              <a:rPr lang="nb-NO" dirty="0"/>
              <a:t> vs. ikke statiske data</a:t>
            </a:r>
          </a:p>
          <a:p>
            <a:pPr marL="743024" lvl="1" indent="-285779">
              <a:buFont typeface="Arial" charset="0"/>
              <a:buChar char="•"/>
            </a:pPr>
            <a:r>
              <a:rPr lang="nb-NO" dirty="0"/>
              <a:t>Spore endringer, og bare </a:t>
            </a:r>
            <a:r>
              <a:rPr lang="nb-NO" dirty="0" err="1"/>
              <a:t>reseede</a:t>
            </a:r>
            <a:r>
              <a:rPr lang="nb-NO" dirty="0"/>
              <a:t> endrede områder</a:t>
            </a:r>
          </a:p>
          <a:p>
            <a:pPr marL="302454" lvl="1" indent="-302454">
              <a:spcBef>
                <a:spcPts val="1406"/>
              </a:spcBef>
              <a:buClr>
                <a:srgbClr val="ED9300"/>
              </a:buClr>
              <a:buFont typeface="Arial" pitchFamily="34" charset="0"/>
              <a:buChar char="●"/>
            </a:pPr>
            <a:endParaRPr lang="en-US" dirty="0"/>
          </a:p>
          <a:p>
            <a:pPr marL="302454" lvl="1" indent="-302454">
              <a:spcBef>
                <a:spcPts val="1406"/>
              </a:spcBef>
              <a:buClr>
                <a:srgbClr val="ED9300"/>
              </a:buClr>
              <a:buFont typeface="Arial" pitchFamily="34" charset="0"/>
              <a:buChar char="●"/>
            </a:pP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963B-D914-4423-BB6E-8B25FCE69393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34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44402" y="1058798"/>
            <a:ext cx="7000301" cy="469241"/>
          </a:xfrm>
        </p:spPr>
        <p:txBody>
          <a:bodyPr/>
          <a:lstStyle/>
          <a:p>
            <a:r>
              <a:rPr lang="nb-NO" dirty="0" smtClean="0"/>
              <a:t>Erfaringer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8" y="1629177"/>
            <a:ext cx="7938259" cy="44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Ingen lokal leverandør med support telefon</a:t>
            </a:r>
          </a:p>
          <a:p>
            <a:r>
              <a:rPr lang="nb-NO" dirty="0" smtClean="0"/>
              <a:t>Organisasjonen må få på plass bitene selv</a:t>
            </a:r>
          </a:p>
          <a:p>
            <a:r>
              <a:rPr lang="nb-NO" dirty="0" err="1" smtClean="0"/>
              <a:t>Geodata</a:t>
            </a:r>
            <a:r>
              <a:rPr lang="nb-NO" dirty="0" smtClean="0"/>
              <a:t> fagområdet vs. IKT fagområdet </a:t>
            </a:r>
          </a:p>
          <a:p>
            <a:r>
              <a:rPr lang="nb-NO" dirty="0" smtClean="0"/>
              <a:t>«Google er din venn»</a:t>
            </a:r>
          </a:p>
          <a:p>
            <a:r>
              <a:rPr lang="nb-NO" dirty="0" smtClean="0"/>
              <a:t>Kan knytte kontakter og avtaler med de som sitter </a:t>
            </a:r>
            <a:r>
              <a:rPr lang="nb-NO" smtClean="0"/>
              <a:t>nær </a:t>
            </a:r>
            <a:r>
              <a:rPr lang="nb-NO" smtClean="0"/>
              <a:t>kildekoden</a:t>
            </a:r>
          </a:p>
          <a:p>
            <a:r>
              <a:rPr lang="nb-NO" dirty="0" smtClean="0"/>
              <a:t>Skalerbart</a:t>
            </a:r>
          </a:p>
          <a:p>
            <a:r>
              <a:rPr lang="nb-NO" dirty="0" err="1" smtClean="0"/>
              <a:t>Geodatamiljø</a:t>
            </a:r>
            <a:r>
              <a:rPr lang="nb-NO" dirty="0" smtClean="0"/>
              <a:t> vs. utviklermiljø</a:t>
            </a:r>
          </a:p>
          <a:p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64918-AEDE-47CD-B8CB-A3CCA6A14CCB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ittel 1"/>
          <p:cNvSpPr txBox="1">
            <a:spLocks/>
          </p:cNvSpPr>
          <p:nvPr/>
        </p:nvSpPr>
        <p:spPr>
          <a:xfrm>
            <a:off x="1044402" y="1058798"/>
            <a:ext cx="7000301" cy="4692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218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mtClean="0"/>
              <a:t>Erfaringer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413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Litt mer om fri programvare i vegvesenet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4-geo programvare</a:t>
            </a:r>
          </a:p>
          <a:p>
            <a:pPr lvl="1"/>
            <a:r>
              <a:rPr lang="nb-NO" dirty="0" err="1" smtClean="0"/>
              <a:t>Geoserver</a:t>
            </a:r>
            <a:r>
              <a:rPr lang="nb-NO" dirty="0" smtClean="0"/>
              <a:t>/</a:t>
            </a:r>
            <a:r>
              <a:rPr lang="nb-NO" dirty="0" err="1" smtClean="0"/>
              <a:t>GeoWebCache</a:t>
            </a:r>
            <a:endParaRPr lang="nb-NO" dirty="0" smtClean="0"/>
          </a:p>
          <a:p>
            <a:pPr lvl="1"/>
            <a:endParaRPr lang="nb-NO" i="1" dirty="0" smtClean="0"/>
          </a:p>
          <a:p>
            <a:pPr lvl="1"/>
            <a:r>
              <a:rPr lang="nb-NO" dirty="0" err="1" smtClean="0"/>
              <a:t>OpenLayers</a:t>
            </a:r>
            <a:r>
              <a:rPr lang="nb-NO" dirty="0" smtClean="0"/>
              <a:t> </a:t>
            </a:r>
            <a:r>
              <a:rPr lang="nb-NO" i="1" dirty="0" smtClean="0"/>
              <a:t>nesten blitt standard for nye </a:t>
            </a:r>
            <a:r>
              <a:rPr lang="nb-NO" i="1" dirty="0" err="1" smtClean="0"/>
              <a:t>webkart</a:t>
            </a:r>
            <a:r>
              <a:rPr lang="nb-NO" i="1" dirty="0" smtClean="0"/>
              <a:t>-løsninger… </a:t>
            </a:r>
          </a:p>
          <a:p>
            <a:pPr lvl="4"/>
            <a:r>
              <a:rPr lang="nb-NO" dirty="0" smtClean="0"/>
              <a:t>(vil tro at </a:t>
            </a:r>
            <a:r>
              <a:rPr lang="nb-NO" dirty="0" err="1" smtClean="0"/>
              <a:t>leaflet</a:t>
            </a:r>
            <a:r>
              <a:rPr lang="nb-NO" dirty="0" smtClean="0"/>
              <a:t> også blir tatt i bruk… ?) </a:t>
            </a:r>
          </a:p>
          <a:p>
            <a:pPr lvl="3"/>
            <a:endParaRPr lang="nb-NO" dirty="0"/>
          </a:p>
          <a:p>
            <a:pPr lvl="1"/>
            <a:r>
              <a:rPr lang="nb-NO" dirty="0" smtClean="0"/>
              <a:t>Quantum Gis </a:t>
            </a:r>
          </a:p>
          <a:p>
            <a:pPr lvl="4"/>
            <a:r>
              <a:rPr lang="nb-NO" dirty="0" smtClean="0"/>
              <a:t>Fåtall brukere </a:t>
            </a:r>
          </a:p>
          <a:p>
            <a:pPr lvl="4"/>
            <a:r>
              <a:rPr lang="nb-NO" dirty="0" smtClean="0"/>
              <a:t>Supplerer kommersiell GIS programvare (bedre på åpne formater)</a:t>
            </a:r>
          </a:p>
          <a:p>
            <a:pPr lvl="4"/>
            <a:r>
              <a:rPr lang="nb-NO" dirty="0" smtClean="0"/>
              <a:t>Fint til testing ved produksjon av åpne formater</a:t>
            </a:r>
          </a:p>
          <a:p>
            <a:pPr marL="945303" lvl="4" indent="0">
              <a:buNone/>
            </a:pPr>
            <a:r>
              <a:rPr lang="nb-NO" dirty="0"/>
              <a:t> </a:t>
            </a:r>
            <a:r>
              <a:rPr lang="nb-NO" dirty="0" smtClean="0"/>
              <a:t>    (</a:t>
            </a:r>
            <a:r>
              <a:rPr lang="nb-NO" dirty="0" err="1" smtClean="0"/>
              <a:t>spatialLite</a:t>
            </a:r>
            <a:r>
              <a:rPr lang="nb-NO" dirty="0" smtClean="0"/>
              <a:t>)</a:t>
            </a:r>
          </a:p>
          <a:p>
            <a:pPr lvl="4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Nasjonal vegdatabank åpnes opp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44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30" y="1701602"/>
            <a:ext cx="7281773" cy="4551108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tel 1"/>
          <p:cNvSpPr txBox="1">
            <a:spLocks/>
          </p:cNvSpPr>
          <p:nvPr/>
        </p:nvSpPr>
        <p:spPr>
          <a:xfrm>
            <a:off x="977312" y="333449"/>
            <a:ext cx="7000301" cy="4692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218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400" dirty="0" smtClean="0"/>
              <a:t>Vegkart og NVDB </a:t>
            </a:r>
            <a:r>
              <a:rPr lang="nb-NO" sz="2400" dirty="0" err="1" smtClean="0"/>
              <a:t>api</a:t>
            </a:r>
            <a:endParaRPr lang="nb-NO" sz="2400" dirty="0"/>
          </a:p>
        </p:txBody>
      </p:sp>
      <p:sp>
        <p:nvSpPr>
          <p:cNvPr id="11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345601" y="6404400"/>
            <a:ext cx="928242" cy="172165"/>
          </a:xfrm>
        </p:spPr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12" name="Plassholder for tekst 4"/>
          <p:cNvSpPr>
            <a:spLocks noGrp="1"/>
          </p:cNvSpPr>
          <p:nvPr>
            <p:ph type="body" sz="quarter" idx="13"/>
          </p:nvPr>
        </p:nvSpPr>
        <p:spPr>
          <a:xfrm>
            <a:off x="977312" y="691655"/>
            <a:ext cx="5801011" cy="855569"/>
          </a:xfrm>
        </p:spPr>
        <p:txBody>
          <a:bodyPr>
            <a:normAutofit/>
          </a:bodyPr>
          <a:lstStyle/>
          <a:p>
            <a:r>
              <a:rPr lang="nb-NO" dirty="0">
                <a:hlinkClick r:id="rId3"/>
              </a:rPr>
              <a:t>https://www.vegvesen.no/vegkart/vegkart/</a:t>
            </a:r>
            <a:endParaRPr lang="nb-NO" dirty="0" smtClean="0"/>
          </a:p>
          <a:p>
            <a:r>
              <a:rPr lang="nb-NO" dirty="0">
                <a:hlinkClick r:id="rId4"/>
              </a:rPr>
              <a:t>https://www.vegvesen.no/nvdb/api</a:t>
            </a:r>
            <a:r>
              <a:rPr lang="nb-NO" dirty="0" smtClean="0">
                <a:hlinkClick r:id="rId4"/>
              </a:rPr>
              <a:t>/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13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545476" y="6399899"/>
            <a:ext cx="7247338" cy="172165"/>
          </a:xfrm>
        </p:spPr>
        <p:txBody>
          <a:bodyPr/>
          <a:lstStyle/>
          <a:p>
            <a:r>
              <a:rPr lang="nb-NO" smtClean="0"/>
              <a:t>Nasjonal vegdatabank åpnes opp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05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502" y="1058799"/>
            <a:ext cx="7000301" cy="858827"/>
          </a:xfrm>
        </p:spPr>
        <p:txBody>
          <a:bodyPr>
            <a:normAutofit/>
          </a:bodyPr>
          <a:lstStyle/>
          <a:p>
            <a:r>
              <a:rPr lang="nb-NO" dirty="0" smtClean="0"/>
              <a:t>Tung bruk av åpen kildekode</a:t>
            </a:r>
            <a:br>
              <a:rPr lang="nb-NO" dirty="0" smtClean="0"/>
            </a:br>
            <a:r>
              <a:rPr lang="nb-NO" dirty="0"/>
              <a:t> </a:t>
            </a:r>
            <a:r>
              <a:rPr lang="nb-NO" dirty="0" smtClean="0"/>
              <a:t>- men kan vi frigi </a:t>
            </a:r>
            <a:r>
              <a:rPr lang="nb-NO" u="sng" dirty="0" smtClean="0"/>
              <a:t>vår</a:t>
            </a:r>
            <a:r>
              <a:rPr lang="nb-NO" dirty="0" smtClean="0"/>
              <a:t> kode? 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843" y="2565698"/>
            <a:ext cx="7331399" cy="3507372"/>
          </a:xfrm>
        </p:spPr>
        <p:txBody>
          <a:bodyPr>
            <a:normAutofit/>
          </a:bodyPr>
          <a:lstStyle/>
          <a:p>
            <a:r>
              <a:rPr lang="nb-NO" sz="1800" dirty="0" smtClean="0"/>
              <a:t>Vegkart: </a:t>
            </a:r>
            <a:r>
              <a:rPr lang="nb-NO" sz="1800" dirty="0" err="1" smtClean="0"/>
              <a:t>Javascript</a:t>
            </a:r>
            <a:r>
              <a:rPr lang="nb-NO" sz="1800" dirty="0" smtClean="0"/>
              <a:t> webklient med flittig bruk av </a:t>
            </a:r>
            <a:r>
              <a:rPr lang="nb-NO" sz="1800" dirty="0" err="1" smtClean="0"/>
              <a:t>openLayers</a:t>
            </a:r>
            <a:r>
              <a:rPr lang="nb-NO" sz="1800" dirty="0" smtClean="0"/>
              <a:t> </a:t>
            </a:r>
          </a:p>
          <a:p>
            <a:pPr lvl="1"/>
            <a:r>
              <a:rPr lang="nb-NO" sz="1800" dirty="0" smtClean="0"/>
              <a:t>Pluss en del andre åpne biblioteker</a:t>
            </a:r>
          </a:p>
          <a:p>
            <a:pPr lvl="1"/>
            <a:r>
              <a:rPr lang="nb-NO" sz="1800" dirty="0" smtClean="0"/>
              <a:t>Håper og tror vi kan gjøre denne koden tilgjengelig snart? </a:t>
            </a:r>
            <a:endParaRPr lang="nb-NO" sz="1600" dirty="0" smtClean="0"/>
          </a:p>
          <a:p>
            <a:pPr lvl="3"/>
            <a:r>
              <a:rPr lang="nb-NO" sz="1800" dirty="0" smtClean="0"/>
              <a:t>(sannsynligvis </a:t>
            </a:r>
            <a:r>
              <a:rPr lang="nb-NO" sz="1800" dirty="0" err="1" smtClean="0"/>
              <a:t>gitHub</a:t>
            </a:r>
            <a:r>
              <a:rPr lang="nb-NO" sz="1800" dirty="0" smtClean="0"/>
              <a:t>?)</a:t>
            </a:r>
          </a:p>
          <a:p>
            <a:pPr lvl="1"/>
            <a:endParaRPr lang="nb-NO" sz="1800" dirty="0" smtClean="0"/>
          </a:p>
          <a:p>
            <a:r>
              <a:rPr lang="nb-NO" sz="1600" dirty="0" smtClean="0"/>
              <a:t>API: Bygget opp rundt </a:t>
            </a:r>
            <a:r>
              <a:rPr lang="nb-NO" sz="1600" dirty="0" err="1" smtClean="0"/>
              <a:t>lucene</a:t>
            </a:r>
            <a:r>
              <a:rPr lang="nb-NO" sz="1600" dirty="0" smtClean="0"/>
              <a:t> (SOLR) søkeindeks</a:t>
            </a:r>
          </a:p>
          <a:p>
            <a:pPr lvl="1"/>
            <a:r>
              <a:rPr lang="nb-NO" sz="1800" dirty="0" smtClean="0"/>
              <a:t>Litt mer usikker på om vi får frigjort denne delen av koden?</a:t>
            </a:r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Vegkart og NVDB </a:t>
            </a:r>
            <a:r>
              <a:rPr lang="nb-NO" dirty="0" err="1" smtClean="0"/>
              <a:t>api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Nasjonal vegdatabank åpnes opp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5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Litt anna åpen kildekode-småplukk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8059" y="1701602"/>
            <a:ext cx="4162424" cy="4536504"/>
          </a:xfrm>
        </p:spPr>
        <p:txBody>
          <a:bodyPr/>
          <a:lstStyle/>
          <a:p>
            <a:r>
              <a:rPr lang="nb-NO" sz="1600" dirty="0" smtClean="0"/>
              <a:t>Publiserte nylig (starten på) et </a:t>
            </a:r>
            <a:r>
              <a:rPr lang="nb-NO" sz="1600" dirty="0" err="1" smtClean="0"/>
              <a:t>pythonbibliotek</a:t>
            </a:r>
            <a:r>
              <a:rPr lang="nb-NO" sz="1600" dirty="0" smtClean="0"/>
              <a:t> med funksjoner for søk og høsting av data fra </a:t>
            </a:r>
            <a:r>
              <a:rPr lang="nb-NO" sz="1600" dirty="0" err="1" smtClean="0"/>
              <a:t>api’et</a:t>
            </a:r>
            <a:endParaRPr lang="nb-NO" sz="1600" dirty="0" smtClean="0"/>
          </a:p>
          <a:p>
            <a:pPr lvl="1"/>
            <a:r>
              <a:rPr lang="nb-NO" dirty="0">
                <a:hlinkClick r:id="rId2"/>
              </a:rPr>
              <a:t>https://github.com/haugsand/VegdataLabs</a:t>
            </a:r>
            <a:endParaRPr lang="nb-NO" dirty="0" smtClean="0"/>
          </a:p>
          <a:p>
            <a:r>
              <a:rPr lang="nb-NO" sz="1600" dirty="0" smtClean="0"/>
              <a:t>Et par studentoppgaver kjørt som </a:t>
            </a:r>
            <a:r>
              <a:rPr lang="nb-NO" sz="1600" dirty="0" err="1" smtClean="0"/>
              <a:t>open</a:t>
            </a:r>
            <a:r>
              <a:rPr lang="nb-NO" sz="1600" dirty="0" smtClean="0"/>
              <a:t> </a:t>
            </a:r>
            <a:r>
              <a:rPr lang="nb-NO" sz="1600" dirty="0" err="1" smtClean="0"/>
              <a:t>source</a:t>
            </a:r>
            <a:r>
              <a:rPr lang="nb-NO" sz="1600" dirty="0" smtClean="0"/>
              <a:t> (med bruk av NVDB API som datakilde) </a:t>
            </a:r>
          </a:p>
          <a:p>
            <a:pPr marL="318075" lvl="1" indent="0">
              <a:buNone/>
            </a:pPr>
            <a:r>
              <a:rPr lang="nb-NO" dirty="0" smtClean="0"/>
              <a:t>1) Bacheloroppgave, </a:t>
            </a:r>
          </a:p>
          <a:p>
            <a:pPr marL="318075" lvl="1" indent="0">
              <a:buNone/>
            </a:pPr>
            <a:r>
              <a:rPr lang="nb-NO" dirty="0" smtClean="0">
                <a:hlinkClick r:id="rId3"/>
              </a:rPr>
              <a:t>https</a:t>
            </a:r>
            <a:r>
              <a:rPr lang="nb-NO" dirty="0">
                <a:hlinkClick r:id="rId3"/>
              </a:rPr>
              <a:t>://</a:t>
            </a:r>
            <a:r>
              <a:rPr lang="nb-NO" dirty="0" smtClean="0">
                <a:hlinkClick r:id="rId3"/>
              </a:rPr>
              <a:t>github.com/lsmeby/Vegdata</a:t>
            </a:r>
            <a:endParaRPr lang="nb-NO" dirty="0" smtClean="0"/>
          </a:p>
          <a:p>
            <a:pPr marL="318075" lvl="1" indent="0">
              <a:buNone/>
            </a:pPr>
            <a:endParaRPr lang="nb-NO" dirty="0" smtClean="0"/>
          </a:p>
          <a:p>
            <a:pPr marL="318075" lvl="1" indent="0">
              <a:buNone/>
            </a:pPr>
            <a:r>
              <a:rPr lang="nb-NO" dirty="0" smtClean="0"/>
              <a:t>2) Demo av registeringsklient for stikkrenner og kumlokk </a:t>
            </a:r>
          </a:p>
          <a:p>
            <a:pPr marL="318075" lvl="1" indent="0">
              <a:buNone/>
            </a:pPr>
            <a:r>
              <a:rPr lang="nb-NO" dirty="0">
                <a:hlinkClick r:id="rId4"/>
              </a:rPr>
              <a:t>http://app.vegvesen.iriscouch.com</a:t>
            </a:r>
            <a:r>
              <a:rPr lang="nb-NO" dirty="0" smtClean="0">
                <a:hlinkClick r:id="rId4"/>
              </a:rPr>
              <a:t>/</a:t>
            </a:r>
            <a:r>
              <a:rPr lang="nb-NO" dirty="0" smtClean="0"/>
              <a:t> </a:t>
            </a:r>
          </a:p>
          <a:p>
            <a:pPr marL="318075" lvl="1" indent="0">
              <a:buNone/>
            </a:pPr>
            <a:endParaRPr lang="nb-NO" dirty="0" smtClean="0"/>
          </a:p>
          <a:p>
            <a:pPr marL="318075" lvl="1" indent="0">
              <a:buNone/>
            </a:pPr>
            <a:r>
              <a:rPr lang="nb-NO" dirty="0"/>
              <a:t> </a:t>
            </a:r>
            <a:r>
              <a:rPr lang="nb-NO" dirty="0" smtClean="0"/>
              <a:t>   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Nasjonal vegdatabank åpnes opp</a:t>
            </a:r>
            <a:endParaRPr lang="nb-N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" y="1524574"/>
            <a:ext cx="4520851" cy="330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9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Hvem er vi? </a:t>
            </a:r>
            <a:endParaRPr lang="nb-NO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 smtClean="0"/>
              <a:t>05.09.2013</a:t>
            </a:r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FOSS4G</a:t>
            </a:r>
            <a:endParaRPr lang="nb-NO" dirty="0"/>
          </a:p>
        </p:txBody>
      </p:sp>
      <p:pic>
        <p:nvPicPr>
          <p:cNvPr id="7" name="Plassholder for bilde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2" b="16022"/>
          <a:stretch/>
        </p:blipFill>
        <p:spPr>
          <a:xfrm>
            <a:off x="253171" y="2421682"/>
            <a:ext cx="8607745" cy="419653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8298" y="2469098"/>
            <a:ext cx="3168352" cy="2162007"/>
            <a:chOff x="108298" y="2469098"/>
            <a:chExt cx="3168352" cy="216200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62" y="2469098"/>
              <a:ext cx="1013606" cy="1201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08298" y="3622993"/>
              <a:ext cx="1727335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smtClean="0"/>
                <a:t>NVDB og </a:t>
              </a:r>
              <a:r>
                <a:rPr lang="nb-NO" dirty="0" err="1"/>
                <a:t>G</a:t>
              </a:r>
              <a:r>
                <a:rPr lang="nb-NO" dirty="0" err="1" smtClean="0"/>
                <a:t>eodata</a:t>
              </a:r>
              <a:endParaRPr lang="nb-NO" dirty="0"/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 flipV="1">
              <a:off x="1835633" y="3789834"/>
              <a:ext cx="1441017" cy="337215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3060626" y="5734050"/>
            <a:ext cx="1146634" cy="576064"/>
          </a:xfrm>
          <a:prstGeom prst="ellipse">
            <a:avLst/>
          </a:prstGeom>
          <a:noFill/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9" name="Gruppe 8"/>
          <p:cNvGrpSpPr/>
          <p:nvPr/>
        </p:nvGrpSpPr>
        <p:grpSpPr>
          <a:xfrm>
            <a:off x="6008612" y="3639507"/>
            <a:ext cx="2551162" cy="2307350"/>
            <a:chOff x="6012954" y="3441211"/>
            <a:chExt cx="2551162" cy="2307350"/>
          </a:xfrm>
        </p:grpSpPr>
        <p:grpSp>
          <p:nvGrpSpPr>
            <p:cNvPr id="16" name="Group 15"/>
            <p:cNvGrpSpPr/>
            <p:nvPr/>
          </p:nvGrpSpPr>
          <p:grpSpPr>
            <a:xfrm>
              <a:off x="6012954" y="4740449"/>
              <a:ext cx="2551162" cy="1008112"/>
              <a:chOff x="6012954" y="4974034"/>
              <a:chExt cx="2551162" cy="1008112"/>
            </a:xfrm>
          </p:grpSpPr>
          <p:cxnSp>
            <p:nvCxnSpPr>
              <p:cNvPr id="14" name="Straight Arrow Connector 13"/>
              <p:cNvCxnSpPr>
                <a:stCxn id="11" idx="1"/>
              </p:cNvCxnSpPr>
              <p:nvPr/>
            </p:nvCxnSpPr>
            <p:spPr>
              <a:xfrm flipH="1">
                <a:off x="6012954" y="5478090"/>
                <a:ext cx="823827" cy="0"/>
              </a:xfrm>
              <a:prstGeom prst="straightConnector1">
                <a:avLst/>
              </a:prstGeom>
              <a:ln w="889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6836781" y="4974034"/>
                <a:ext cx="1727335" cy="10081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 err="1" smtClean="0"/>
                  <a:t>Geodata</a:t>
                </a:r>
                <a:endParaRPr lang="nb-NO" dirty="0"/>
              </a:p>
            </p:txBody>
          </p:sp>
        </p:grpSp>
        <p:pic>
          <p:nvPicPr>
            <p:cNvPr id="2" name="Bild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5052" y="3441211"/>
              <a:ext cx="1160516" cy="1299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3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Ikke-</a:t>
            </a:r>
            <a:r>
              <a:rPr lang="nb-NO" dirty="0" err="1" smtClean="0"/>
              <a:t>geo</a:t>
            </a:r>
            <a:r>
              <a:rPr lang="nb-NO" dirty="0" smtClean="0"/>
              <a:t> åpen kildekode programvare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nb-NO" b="1" u="sng" dirty="0" smtClean="0"/>
              <a:t>Diverse linux-varianter </a:t>
            </a:r>
            <a:r>
              <a:rPr lang="nb-NO" dirty="0" smtClean="0"/>
              <a:t>(mest på server, og mest red hat </a:t>
            </a:r>
            <a:r>
              <a:rPr lang="nb-NO" dirty="0" err="1" smtClean="0"/>
              <a:t>enterprise</a:t>
            </a:r>
            <a:r>
              <a:rPr lang="nb-NO" dirty="0" smtClean="0"/>
              <a:t> </a:t>
            </a:r>
            <a:r>
              <a:rPr lang="nb-NO" dirty="0" err="1" smtClean="0"/>
              <a:t>edition</a:t>
            </a:r>
            <a:r>
              <a:rPr lang="nb-NO" dirty="0"/>
              <a:t>)</a:t>
            </a:r>
            <a:r>
              <a:rPr lang="nb-NO" dirty="0" smtClean="0"/>
              <a:t> </a:t>
            </a:r>
          </a:p>
          <a:p>
            <a:pPr lvl="3"/>
            <a:r>
              <a:rPr lang="nb-NO" dirty="0" smtClean="0"/>
              <a:t>Men også andre varianter (</a:t>
            </a:r>
            <a:r>
              <a:rPr lang="nb-NO" dirty="0" err="1" smtClean="0"/>
              <a:t>ubuntu</a:t>
            </a:r>
            <a:r>
              <a:rPr lang="nb-NO" dirty="0" smtClean="0"/>
              <a:t>, </a:t>
            </a:r>
            <a:r>
              <a:rPr lang="nb-NO" dirty="0" err="1" smtClean="0"/>
              <a:t>CentOS</a:t>
            </a:r>
            <a:r>
              <a:rPr lang="nb-NO" dirty="0" smtClean="0"/>
              <a:t>, ++) </a:t>
            </a:r>
          </a:p>
          <a:p>
            <a:pPr lvl="3"/>
            <a:r>
              <a:rPr lang="nb-NO" dirty="0" smtClean="0"/>
              <a:t>Linux/NetBSD i en rekke </a:t>
            </a:r>
            <a:r>
              <a:rPr lang="nb-NO" dirty="0" err="1" smtClean="0"/>
              <a:t>driftsentraler</a:t>
            </a:r>
            <a:r>
              <a:rPr lang="nb-NO" dirty="0" smtClean="0"/>
              <a:t> og anlegg</a:t>
            </a:r>
          </a:p>
          <a:p>
            <a:pPr lvl="3"/>
            <a:r>
              <a:rPr lang="nb-NO" dirty="0"/>
              <a:t>Finnes også enkelte linux-</a:t>
            </a:r>
            <a:r>
              <a:rPr lang="nb-NO" dirty="0" err="1"/>
              <a:t>PC’er</a:t>
            </a:r>
            <a:r>
              <a:rPr lang="nb-NO" dirty="0"/>
              <a:t> (</a:t>
            </a:r>
            <a:r>
              <a:rPr lang="nb-NO" dirty="0" err="1"/>
              <a:t>Fedora</a:t>
            </a:r>
            <a:r>
              <a:rPr lang="nb-NO" dirty="0"/>
              <a:t>) </a:t>
            </a:r>
            <a:endParaRPr lang="nb-NO" dirty="0" smtClean="0"/>
          </a:p>
          <a:p>
            <a:pPr lvl="2"/>
            <a:endParaRPr lang="nb-NO" dirty="0" smtClean="0"/>
          </a:p>
          <a:p>
            <a:pPr lvl="2"/>
            <a:r>
              <a:rPr lang="nb-NO" b="1" u="sng" dirty="0" err="1" smtClean="0"/>
              <a:t>Solr</a:t>
            </a:r>
            <a:r>
              <a:rPr lang="nb-NO" b="1" u="sng" dirty="0" smtClean="0"/>
              <a:t> </a:t>
            </a:r>
            <a:r>
              <a:rPr lang="nb-NO" b="1" u="sng" dirty="0"/>
              <a:t>søkeindeks</a:t>
            </a:r>
            <a:endParaRPr lang="nb-NO" b="1" u="sng" dirty="0" smtClean="0"/>
          </a:p>
          <a:p>
            <a:pPr lvl="2"/>
            <a:endParaRPr lang="nb-NO" dirty="0" smtClean="0"/>
          </a:p>
          <a:p>
            <a:pPr lvl="2"/>
            <a:r>
              <a:rPr lang="nb-NO" b="1" u="sng" dirty="0" smtClean="0"/>
              <a:t>Webtjenester</a:t>
            </a:r>
          </a:p>
          <a:p>
            <a:pPr lvl="3"/>
            <a:r>
              <a:rPr lang="nb-NO" dirty="0" smtClean="0"/>
              <a:t>Mye tjenester er bygget opp på </a:t>
            </a:r>
            <a:r>
              <a:rPr lang="nb-NO" dirty="0" err="1" smtClean="0"/>
              <a:t>Tomcat</a:t>
            </a:r>
            <a:r>
              <a:rPr lang="nb-NO" dirty="0" smtClean="0"/>
              <a:t> eller Apache </a:t>
            </a:r>
          </a:p>
          <a:p>
            <a:pPr marL="694190" lvl="3" indent="0">
              <a:buNone/>
            </a:pPr>
            <a:r>
              <a:rPr lang="nb-NO" dirty="0" smtClean="0"/>
              <a:t>      … og </a:t>
            </a:r>
            <a:r>
              <a:rPr lang="nb-NO" dirty="0" err="1" smtClean="0"/>
              <a:t>mysql</a:t>
            </a:r>
            <a:r>
              <a:rPr lang="nb-NO" dirty="0" smtClean="0"/>
              <a:t>, </a:t>
            </a:r>
            <a:r>
              <a:rPr lang="nb-NO" dirty="0" err="1" smtClean="0"/>
              <a:t>php</a:t>
            </a:r>
            <a:r>
              <a:rPr lang="nb-NO" dirty="0" smtClean="0"/>
              <a:t>, </a:t>
            </a:r>
            <a:r>
              <a:rPr lang="nb-NO" dirty="0" err="1" smtClean="0"/>
              <a:t>javascript</a:t>
            </a:r>
            <a:r>
              <a:rPr lang="nb-NO" dirty="0" smtClean="0"/>
              <a:t>… </a:t>
            </a:r>
          </a:p>
          <a:p>
            <a:pPr lvl="2"/>
            <a:endParaRPr lang="nb-NO" dirty="0" smtClean="0"/>
          </a:p>
          <a:p>
            <a:pPr lvl="2"/>
            <a:r>
              <a:rPr lang="nb-NO" b="1" u="sng" dirty="0" smtClean="0"/>
              <a:t>Innsamling og analyse av store mengder trafikkdata i </a:t>
            </a:r>
            <a:r>
              <a:rPr lang="nb-NO" b="1" u="sng" dirty="0" err="1" smtClean="0"/>
              <a:t>sanntid</a:t>
            </a:r>
            <a:endParaRPr lang="nb-NO" b="1" u="sng" dirty="0" smtClean="0"/>
          </a:p>
          <a:p>
            <a:pPr lvl="3"/>
            <a:r>
              <a:rPr lang="nb-NO" dirty="0" err="1" smtClean="0"/>
              <a:t>Proof-of-concept</a:t>
            </a:r>
            <a:r>
              <a:rPr lang="nb-NO" dirty="0" smtClean="0"/>
              <a:t> konkurranse</a:t>
            </a:r>
          </a:p>
          <a:p>
            <a:pPr lvl="3"/>
            <a:r>
              <a:rPr lang="nb-NO" dirty="0" smtClean="0"/>
              <a:t>Mest lovende løsning: Bygget på </a:t>
            </a:r>
            <a:r>
              <a:rPr lang="nb-NO" dirty="0" err="1" smtClean="0"/>
              <a:t>elasticsearch</a:t>
            </a:r>
            <a:r>
              <a:rPr lang="nb-NO" dirty="0" smtClean="0"/>
              <a:t>, acta </a:t>
            </a:r>
            <a:r>
              <a:rPr lang="nb-NO" dirty="0" err="1" smtClean="0"/>
              <a:t>framework</a:t>
            </a:r>
            <a:r>
              <a:rPr lang="nb-NO" dirty="0" smtClean="0"/>
              <a:t>, </a:t>
            </a:r>
            <a:r>
              <a:rPr lang="nb-NO" dirty="0" err="1" smtClean="0"/>
              <a:t>javascript</a:t>
            </a:r>
            <a:r>
              <a:rPr lang="nb-NO" dirty="0" smtClean="0"/>
              <a:t>/html5</a:t>
            </a:r>
          </a:p>
          <a:p>
            <a:pPr lvl="3"/>
            <a:r>
              <a:rPr lang="nb-NO" dirty="0" smtClean="0"/>
              <a:t>Nest best: </a:t>
            </a:r>
            <a:r>
              <a:rPr lang="nb-NO" dirty="0" err="1" smtClean="0"/>
              <a:t>mongodb</a:t>
            </a:r>
            <a:r>
              <a:rPr lang="nb-NO" dirty="0" smtClean="0"/>
              <a:t> + play </a:t>
            </a:r>
            <a:r>
              <a:rPr lang="nb-NO" dirty="0" err="1" smtClean="0"/>
              <a:t>framework</a:t>
            </a:r>
            <a:endParaRPr lang="nb-NO" dirty="0" smtClean="0"/>
          </a:p>
          <a:p>
            <a:pPr lvl="2"/>
            <a:endParaRPr lang="nb-NO" dirty="0" smtClean="0"/>
          </a:p>
          <a:p>
            <a:pPr lvl="2"/>
            <a:r>
              <a:rPr lang="nb-NO" b="1" u="sng" dirty="0" smtClean="0"/>
              <a:t>Annet </a:t>
            </a:r>
          </a:p>
          <a:p>
            <a:pPr lvl="3"/>
            <a:r>
              <a:rPr lang="nb-NO" dirty="0" smtClean="0"/>
              <a:t>Boss, </a:t>
            </a:r>
            <a:r>
              <a:rPr lang="nb-NO" dirty="0" err="1" smtClean="0"/>
              <a:t>Jetty</a:t>
            </a:r>
            <a:r>
              <a:rPr lang="nb-NO" dirty="0" smtClean="0"/>
              <a:t>, </a:t>
            </a:r>
            <a:r>
              <a:rPr lang="nb-NO" dirty="0" err="1" smtClean="0"/>
              <a:t>Hibernate</a:t>
            </a:r>
            <a:r>
              <a:rPr lang="nb-NO" dirty="0" smtClean="0"/>
              <a:t>, </a:t>
            </a:r>
            <a:r>
              <a:rPr lang="nb-NO" dirty="0" err="1" smtClean="0"/>
              <a:t>squid</a:t>
            </a:r>
            <a:r>
              <a:rPr lang="nb-NO" dirty="0" smtClean="0"/>
              <a:t>, </a:t>
            </a:r>
            <a:r>
              <a:rPr lang="nb-NO" dirty="0" err="1" smtClean="0"/>
              <a:t>PINsafe</a:t>
            </a:r>
            <a:endParaRPr lang="nb-NO" dirty="0"/>
          </a:p>
          <a:p>
            <a:pPr lvl="3"/>
            <a:endParaRPr lang="nb-NO" dirty="0" smtClean="0"/>
          </a:p>
          <a:p>
            <a:pPr lvl="2"/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Nasjonal vegdatabank åpnes opp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77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Oppsummering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600" dirty="0" smtClean="0"/>
              <a:t>Vegvesenet er en flittig bruker av åpen kildekode programvare </a:t>
            </a:r>
            <a:endParaRPr lang="nb-NO" sz="1100" dirty="0" smtClean="0"/>
          </a:p>
          <a:p>
            <a:pPr lvl="1"/>
            <a:r>
              <a:rPr lang="nb-NO" dirty="0" smtClean="0"/>
              <a:t>Hyllevarekonsument</a:t>
            </a:r>
          </a:p>
          <a:p>
            <a:r>
              <a:rPr lang="nb-NO" sz="1600" dirty="0" smtClean="0"/>
              <a:t>Proprietære løsninger er fremdeles dominerende</a:t>
            </a:r>
          </a:p>
          <a:p>
            <a:r>
              <a:rPr lang="nb-NO" sz="1600" dirty="0" smtClean="0"/>
              <a:t>Foreløpig har vi få &amp; små bidrag til fellesskapet </a:t>
            </a:r>
          </a:p>
          <a:p>
            <a:r>
              <a:rPr lang="nb-NO" sz="1600" dirty="0" smtClean="0"/>
              <a:t>Allmenn enighet om at vår bruk av åpen kildekode vil øke</a:t>
            </a:r>
          </a:p>
          <a:p>
            <a:pPr lvl="1"/>
            <a:r>
              <a:rPr lang="nb-NO" dirty="0" smtClean="0"/>
              <a:t>Mere bruk av «hyllevare» </a:t>
            </a:r>
          </a:p>
          <a:p>
            <a:pPr lvl="1"/>
            <a:r>
              <a:rPr lang="nb-NO" dirty="0" smtClean="0"/>
              <a:t>Flere bidrag «når det trengs», a la </a:t>
            </a:r>
            <a:r>
              <a:rPr lang="nb-NO" dirty="0" err="1" smtClean="0"/>
              <a:t>geowebcache</a:t>
            </a:r>
            <a:r>
              <a:rPr lang="nb-NO" dirty="0" smtClean="0"/>
              <a:t>-bidraget vårt</a:t>
            </a:r>
          </a:p>
          <a:p>
            <a:pPr lvl="1"/>
            <a:r>
              <a:rPr lang="nb-NO" dirty="0" smtClean="0"/>
              <a:t>Utviklingsprosjekter som åpen kildekode? </a:t>
            </a:r>
          </a:p>
          <a:p>
            <a:pPr lvl="1"/>
            <a:endParaRPr lang="nb-NO" dirty="0"/>
          </a:p>
          <a:p>
            <a:r>
              <a:rPr lang="nb-NO" sz="1600" dirty="0" smtClean="0"/>
              <a:t>Allmenn enighet om at vi ønsker økt bruk av åpen kildekode</a:t>
            </a:r>
          </a:p>
          <a:p>
            <a:pPr lvl="1"/>
            <a:r>
              <a:rPr lang="nb-NO" dirty="0" smtClean="0"/>
              <a:t>Men ingen spesielle tiltak for å øke bruken </a:t>
            </a:r>
            <a:endParaRPr lang="nb-NO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Nasjonal vegdatabank åpnes opp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996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Åpen kildekode i offentlig forvaltning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600" dirty="0" smtClean="0"/>
              <a:t>2009: Klar anbefaling fra DIFI om bruk av åpen kildekode </a:t>
            </a:r>
          </a:p>
          <a:p>
            <a:pPr lvl="1"/>
            <a:r>
              <a:rPr lang="nb-NO" i="1" dirty="0" smtClean="0"/>
              <a:t>«</a:t>
            </a:r>
            <a:r>
              <a:rPr lang="nb-NO" i="1" dirty="0" smtClean="0">
                <a:solidFill>
                  <a:srgbClr val="FF0000"/>
                </a:solidFill>
              </a:rPr>
              <a:t>hvis mulig</a:t>
            </a:r>
            <a:r>
              <a:rPr lang="nb-NO" i="1" dirty="0" smtClean="0"/>
              <a:t>».. . </a:t>
            </a:r>
            <a:r>
              <a:rPr lang="nb-NO" sz="1100" i="1" dirty="0"/>
              <a:t> </a:t>
            </a:r>
            <a:r>
              <a:rPr lang="nb-NO" sz="1100" i="1" dirty="0" smtClean="0"/>
              <a:t>(</a:t>
            </a:r>
            <a:r>
              <a:rPr lang="nb-NO" i="1" dirty="0" err="1" smtClean="0"/>
              <a:t>Difi</a:t>
            </a:r>
            <a:r>
              <a:rPr lang="nb-NO" i="1" dirty="0" smtClean="0"/>
              <a:t> </a:t>
            </a:r>
            <a:r>
              <a:rPr lang="nb-NO" i="1" dirty="0" err="1" smtClean="0"/>
              <a:t>arkiktekturprinsipper</a:t>
            </a:r>
            <a:r>
              <a:rPr lang="nb-NO" i="1" dirty="0" smtClean="0"/>
              <a:t> v.2.0, 2009</a:t>
            </a:r>
            <a:r>
              <a:rPr lang="nb-NO" i="1" dirty="0"/>
              <a:t>)</a:t>
            </a:r>
            <a:endParaRPr lang="nb-NO" i="1" dirty="0" smtClean="0"/>
          </a:p>
          <a:p>
            <a:pPr marL="318075" lvl="1" indent="0">
              <a:buNone/>
            </a:pPr>
            <a:r>
              <a:rPr lang="nb-NO" i="1" dirty="0"/>
              <a:t>	</a:t>
            </a:r>
            <a:r>
              <a:rPr lang="nb-NO" i="1" dirty="0" smtClean="0"/>
              <a:t>	</a:t>
            </a:r>
          </a:p>
          <a:p>
            <a:r>
              <a:rPr lang="nb-NO" sz="1800" dirty="0" smtClean="0"/>
              <a:t>Hvorfor kjører da ikke SVV sine utviklingsprosjekter som åpen kildekode? </a:t>
            </a:r>
          </a:p>
          <a:p>
            <a:pPr lvl="1"/>
            <a:r>
              <a:rPr lang="nb-NO" dirty="0" smtClean="0"/>
              <a:t>Har ingen gode svar på dette… </a:t>
            </a:r>
          </a:p>
          <a:p>
            <a:pPr marL="945303" lvl="4" indent="0">
              <a:buNone/>
            </a:pPr>
            <a:r>
              <a:rPr lang="nb-NO" dirty="0" smtClean="0"/>
              <a:t>- Historie, vane, kultur hos oss og leverandør</a:t>
            </a:r>
            <a:r>
              <a:rPr lang="nb-NO" dirty="0"/>
              <a:t> </a:t>
            </a:r>
            <a:r>
              <a:rPr lang="nb-NO" dirty="0" smtClean="0"/>
              <a:t>? </a:t>
            </a:r>
          </a:p>
          <a:p>
            <a:pPr lvl="4"/>
            <a:endParaRPr lang="nb-NO" dirty="0" smtClean="0"/>
          </a:p>
          <a:p>
            <a:r>
              <a:rPr lang="nb-NO" sz="1600" dirty="0" smtClean="0"/>
              <a:t>Vegvesenet flittig </a:t>
            </a:r>
            <a:r>
              <a:rPr lang="nb-NO" sz="2000" b="1" u="sng" dirty="0" smtClean="0">
                <a:solidFill>
                  <a:srgbClr val="FF0000"/>
                </a:solidFill>
              </a:rPr>
              <a:t>bruker</a:t>
            </a:r>
            <a:r>
              <a:rPr lang="nb-NO" sz="1600" dirty="0" smtClean="0"/>
              <a:t> av fri programvare</a:t>
            </a:r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 smtClean="0"/>
              <a:t>05.09.2013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47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Åpne data også viktig!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402" y="1557586"/>
            <a:ext cx="7087385" cy="2304256"/>
          </a:xfrm>
        </p:spPr>
        <p:txBody>
          <a:bodyPr>
            <a:normAutofit lnSpcReduction="10000"/>
          </a:bodyPr>
          <a:lstStyle/>
          <a:p>
            <a:r>
              <a:rPr lang="nb-NO" sz="1600" dirty="0" smtClean="0"/>
              <a:t>NVDB </a:t>
            </a:r>
            <a:r>
              <a:rPr lang="nb-NO" sz="1600" dirty="0" err="1" smtClean="0"/>
              <a:t>api</a:t>
            </a:r>
            <a:r>
              <a:rPr lang="nb-NO" sz="1600" dirty="0" smtClean="0"/>
              <a:t> = </a:t>
            </a:r>
            <a:r>
              <a:rPr lang="nb-NO" sz="1600" dirty="0" err="1" smtClean="0"/>
              <a:t>json</a:t>
            </a:r>
            <a:r>
              <a:rPr lang="nb-NO" sz="1600" dirty="0" smtClean="0"/>
              <a:t> og XML</a:t>
            </a:r>
            <a:endParaRPr lang="nb-NO" dirty="0" smtClean="0"/>
          </a:p>
          <a:p>
            <a:r>
              <a:rPr lang="nb-NO" sz="1600" dirty="0" smtClean="0"/>
              <a:t>Har en vei å gå i forhold til OGC-standarder og tjenester</a:t>
            </a:r>
          </a:p>
          <a:p>
            <a:pPr lvl="1"/>
            <a:r>
              <a:rPr lang="nb-NO" dirty="0" err="1" smtClean="0"/>
              <a:t>Inspire</a:t>
            </a:r>
            <a:r>
              <a:rPr lang="nb-NO" dirty="0" smtClean="0"/>
              <a:t> Transport Networks-leveranse</a:t>
            </a:r>
          </a:p>
          <a:p>
            <a:pPr lvl="1"/>
            <a:endParaRPr lang="nb-NO" dirty="0"/>
          </a:p>
          <a:p>
            <a:r>
              <a:rPr lang="nb-NO" sz="1700" dirty="0" smtClean="0"/>
              <a:t>Flest mulig av våre data skal være tilgjengelig på åpne formater</a:t>
            </a:r>
            <a:endParaRPr lang="nb-NO" dirty="0" smtClean="0"/>
          </a:p>
          <a:p>
            <a:pPr lvl="1"/>
            <a:r>
              <a:rPr lang="nb-NO" dirty="0" smtClean="0"/>
              <a:t>Proprietære formater legges ut når det er </a:t>
            </a:r>
            <a:r>
              <a:rPr lang="nb-NO" dirty="0" err="1" smtClean="0"/>
              <a:t>orginalkilden</a:t>
            </a:r>
            <a:r>
              <a:rPr lang="nb-NO" dirty="0" smtClean="0"/>
              <a:t> </a:t>
            </a:r>
          </a:p>
          <a:p>
            <a:pPr marL="318075" lvl="1" indent="0">
              <a:buNone/>
            </a:pPr>
            <a:r>
              <a:rPr lang="nb-NO" dirty="0"/>
              <a:t>	</a:t>
            </a:r>
            <a:r>
              <a:rPr lang="nb-NO" i="1" dirty="0" smtClean="0"/>
              <a:t>(</a:t>
            </a:r>
            <a:r>
              <a:rPr lang="nb-NO" i="1" dirty="0" err="1" smtClean="0"/>
              <a:t>f.eks</a:t>
            </a:r>
            <a:r>
              <a:rPr lang="nb-NO" i="1" dirty="0" smtClean="0"/>
              <a:t> vegnett til ruteplantjenesten)</a:t>
            </a:r>
          </a:p>
          <a:p>
            <a:pPr lvl="1"/>
            <a:r>
              <a:rPr lang="nb-NO" dirty="0" smtClean="0"/>
              <a:t>Men konverterer til åpne formater såfremt vi har kapasitet</a:t>
            </a:r>
          </a:p>
          <a:p>
            <a:pPr lvl="1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Åpen kildekode + åpne standarder = </a:t>
            </a:r>
            <a:endParaRPr lang="nb-N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smtClean="0"/>
              <a:t>Nasjonal vegdatabank åpnes opp</a:t>
            </a:r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2" y="4077866"/>
            <a:ext cx="5040560" cy="209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C:\Users\JAJENS\AppData\Local\Microsoft\Windows\Temporary Internet Files\Content.IE5\8PH4K3M1\MC900434858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46" y="333450"/>
            <a:ext cx="884309" cy="8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70" y="3745301"/>
            <a:ext cx="2732764" cy="285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2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Hvorfor WMS/</a:t>
            </a:r>
            <a:r>
              <a:rPr lang="nb-NO" dirty="0" err="1" smtClean="0"/>
              <a:t>Geoserver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400" dirty="0"/>
              <a:t>Norge digitalt </a:t>
            </a:r>
            <a:r>
              <a:rPr lang="nb-NO" sz="1400" dirty="0" smtClean="0"/>
              <a:t>leveranser</a:t>
            </a:r>
          </a:p>
          <a:p>
            <a:pPr lvl="1"/>
            <a:r>
              <a:rPr lang="nb-NO" dirty="0"/>
              <a:t>SVV interne systemer, ikke </a:t>
            </a:r>
            <a:r>
              <a:rPr lang="nb-NO" dirty="0" smtClean="0"/>
              <a:t>publisering/eksponering</a:t>
            </a:r>
            <a:endParaRPr lang="nb-NO" dirty="0"/>
          </a:p>
          <a:p>
            <a:r>
              <a:rPr lang="nb-NO" sz="1400" dirty="0"/>
              <a:t>H</a:t>
            </a:r>
            <a:r>
              <a:rPr lang="nb-NO" sz="1400" dirty="0"/>
              <a:t>vordan kunne </a:t>
            </a:r>
            <a:r>
              <a:rPr lang="nb-NO" sz="1400" dirty="0" smtClean="0"/>
              <a:t>dette </a:t>
            </a:r>
            <a:r>
              <a:rPr lang="nb-NO" sz="1400" dirty="0"/>
              <a:t>gjøres</a:t>
            </a:r>
          </a:p>
          <a:p>
            <a:pPr lvl="1"/>
            <a:r>
              <a:rPr lang="nb-NO" dirty="0"/>
              <a:t>«Best </a:t>
            </a:r>
            <a:r>
              <a:rPr lang="nb-NO" dirty="0" err="1"/>
              <a:t>practise</a:t>
            </a:r>
            <a:r>
              <a:rPr lang="nb-NO" dirty="0"/>
              <a:t>» se til Statens kartverk</a:t>
            </a:r>
          </a:p>
          <a:p>
            <a:pPr lvl="1"/>
            <a:r>
              <a:rPr lang="nb-NO" dirty="0"/>
              <a:t>Lisenskostnader ved skalering av tjenester</a:t>
            </a:r>
          </a:p>
          <a:p>
            <a:pPr lvl="1"/>
            <a:r>
              <a:rPr lang="nb-NO" dirty="0"/>
              <a:t>Satte opp miljø med </a:t>
            </a:r>
            <a:r>
              <a:rPr lang="nb-NO" dirty="0" err="1"/>
              <a:t>Mapserver</a:t>
            </a:r>
            <a:r>
              <a:rPr lang="nb-NO" dirty="0"/>
              <a:t> +  </a:t>
            </a:r>
            <a:r>
              <a:rPr lang="nb-NO" dirty="0" err="1"/>
              <a:t>PostgreSQL</a:t>
            </a:r>
            <a:r>
              <a:rPr lang="nb-NO" dirty="0"/>
              <a:t>(</a:t>
            </a:r>
            <a:r>
              <a:rPr lang="nb-NO" dirty="0" err="1"/>
              <a:t>PostGIS</a:t>
            </a:r>
            <a:r>
              <a:rPr lang="nb-NO" dirty="0"/>
              <a:t>)</a:t>
            </a:r>
          </a:p>
          <a:p>
            <a:r>
              <a:rPr lang="nb-NO" sz="1400" dirty="0"/>
              <a:t>IKT drift hadde sine ønsker</a:t>
            </a:r>
          </a:p>
          <a:p>
            <a:pPr lvl="1"/>
            <a:r>
              <a:rPr lang="nb-NO" dirty="0" smtClean="0"/>
              <a:t>Landet på </a:t>
            </a:r>
            <a:r>
              <a:rPr lang="nb-NO" dirty="0" err="1"/>
              <a:t>Geoserver</a:t>
            </a:r>
            <a:r>
              <a:rPr lang="nb-NO" dirty="0"/>
              <a:t> og </a:t>
            </a:r>
            <a:r>
              <a:rPr lang="nb-NO" dirty="0" smtClean="0"/>
              <a:t>Oracle database</a:t>
            </a:r>
            <a:endParaRPr lang="nb-NO" dirty="0"/>
          </a:p>
          <a:p>
            <a:pPr marL="318075" lvl="1" indent="0">
              <a:buNone/>
            </a:pPr>
            <a:endParaRPr lang="nb-NO" dirty="0"/>
          </a:p>
          <a:p>
            <a:pPr marL="318075" lvl="1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lvl="1"/>
            <a:endParaRPr lang="nb-NO" dirty="0" smtClean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B325-253D-4EE2-9F3B-9E5587DCF506}" type="datetime1">
              <a:rPr lang="nb-NO" smtClean="0"/>
              <a:t>05.09.2013</a:t>
            </a:fld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42" y="3861842"/>
            <a:ext cx="4980313" cy="14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cid:image001.jpg@01CCBE3C.6FC33100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5" y="1659343"/>
            <a:ext cx="8400227" cy="46816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Sylinder 4"/>
          <p:cNvSpPr txBox="1"/>
          <p:nvPr/>
        </p:nvSpPr>
        <p:spPr>
          <a:xfrm>
            <a:off x="612354" y="728986"/>
            <a:ext cx="1305184" cy="369342"/>
          </a:xfrm>
          <a:prstGeom prst="rect">
            <a:avLst/>
          </a:prstGeom>
          <a:noFill/>
        </p:spPr>
        <p:txBody>
          <a:bodyPr wrap="none" lIns="91449" tIns="45725" rIns="91449" bIns="45725" rtlCol="0">
            <a:spAutoFit/>
          </a:bodyPr>
          <a:lstStyle/>
          <a:p>
            <a:r>
              <a:rPr lang="nb-NO" b="1" dirty="0" err="1" smtClean="0"/>
              <a:t>Geoserver</a:t>
            </a:r>
            <a:endParaRPr lang="nb-NO" b="1" dirty="0"/>
          </a:p>
        </p:txBody>
      </p:sp>
      <p:pic>
        <p:nvPicPr>
          <p:cNvPr id="12" name="Picture 4" descr="C:\Users\olnedr\AppData\Local\Microsoft\Windows\Temporary Internet Files\Content.IE5\WK7M9WVO\MC9004060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5" y="1989301"/>
            <a:ext cx="1203534" cy="18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olnedr\AppData\Local\Microsoft\Windows\Temporary Internet Files\Content.IE5\WK7M9WVO\MC9004060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69" y="4991582"/>
            <a:ext cx="1203534" cy="18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olnedr\AppData\Local\Microsoft\Windows\Temporary Internet Files\Content.IE5\WK7M9WVO\MC9004060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87" y="3050875"/>
            <a:ext cx="1203534" cy="18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olnedr\AppData\Local\Microsoft\Windows\Temporary Internet Files\Content.IE5\WK7M9WVO\MC9004060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50" y="4000145"/>
            <a:ext cx="1203534" cy="184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1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/>
          <p:cNvSpPr txBox="1"/>
          <p:nvPr/>
        </p:nvSpPr>
        <p:spPr>
          <a:xfrm>
            <a:off x="1187831" y="692629"/>
            <a:ext cx="3474046" cy="369342"/>
          </a:xfrm>
          <a:prstGeom prst="rect">
            <a:avLst/>
          </a:prstGeom>
          <a:noFill/>
        </p:spPr>
        <p:txBody>
          <a:bodyPr wrap="none" lIns="91449" tIns="45725" rIns="91449" bIns="45725" rtlCol="0">
            <a:spAutoFit/>
          </a:bodyPr>
          <a:lstStyle/>
          <a:p>
            <a:r>
              <a:rPr lang="nb-NO" b="1" dirty="0" smtClean="0"/>
              <a:t>Grunnlagsdata, sammenheng</a:t>
            </a:r>
            <a:endParaRPr lang="nb-NO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3" y="1147203"/>
            <a:ext cx="8822004" cy="549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2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51" y="836906"/>
            <a:ext cx="7094182" cy="5595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agnetplate 3"/>
          <p:cNvSpPr/>
          <p:nvPr/>
        </p:nvSpPr>
        <p:spPr>
          <a:xfrm>
            <a:off x="7597655" y="4798263"/>
            <a:ext cx="1547933" cy="17285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r>
              <a:rPr lang="nb-NO" dirty="0" smtClean="0"/>
              <a:t>WMS</a:t>
            </a:r>
            <a:br>
              <a:rPr lang="nb-NO" dirty="0" smtClean="0"/>
            </a:br>
            <a:r>
              <a:rPr lang="nb-NO" dirty="0" smtClean="0"/>
              <a:t>Publisering</a:t>
            </a:r>
            <a:endParaRPr lang="nb-NO" dirty="0"/>
          </a:p>
        </p:txBody>
      </p:sp>
      <p:sp>
        <p:nvSpPr>
          <p:cNvPr id="5" name="Pil høyre 4"/>
          <p:cNvSpPr/>
          <p:nvPr/>
        </p:nvSpPr>
        <p:spPr>
          <a:xfrm>
            <a:off x="6312746" y="5338448"/>
            <a:ext cx="1296369" cy="648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9" tIns="45725" rIns="91449" bIns="45725"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13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1 Statens vegvesen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Statens vegvesen</Template>
  <TotalTime>6840</TotalTime>
  <Words>1207</Words>
  <Application>Microsoft Office PowerPoint</Application>
  <PresentationFormat>Egendefinert</PresentationFormat>
  <Paragraphs>250</Paragraphs>
  <Slides>31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31</vt:i4>
      </vt:variant>
    </vt:vector>
  </HeadingPairs>
  <TitlesOfParts>
    <vt:vector size="32" baseType="lpstr">
      <vt:lpstr>1 Statens vegvesen</vt:lpstr>
      <vt:lpstr>Vegvesenets bruk av og bidrag til open source</vt:lpstr>
      <vt:lpstr>Kjøreplan</vt:lpstr>
      <vt:lpstr>Hvem er vi? </vt:lpstr>
      <vt:lpstr>Åpen kildekode i offentlig forvaltning</vt:lpstr>
      <vt:lpstr>Åpne data også viktig!</vt:lpstr>
      <vt:lpstr>Hvorfor WMS/Geoserver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Erfaringer, utfordringer</vt:lpstr>
      <vt:lpstr>Vegvær</vt:lpstr>
      <vt:lpstr>PowerPoint-presentasjon</vt:lpstr>
      <vt:lpstr>Behov for forbedringer </vt:lpstr>
      <vt:lpstr>PowerPoint-presentasjon</vt:lpstr>
      <vt:lpstr>Erfaringer</vt:lpstr>
      <vt:lpstr>PowerPoint-presentasjon</vt:lpstr>
      <vt:lpstr>Videre</vt:lpstr>
      <vt:lpstr>Erfaringer</vt:lpstr>
      <vt:lpstr>PowerPoint-presentasjon</vt:lpstr>
      <vt:lpstr>Litt mer om fri programvare i vegvesenet</vt:lpstr>
      <vt:lpstr>PowerPoint-presentasjon</vt:lpstr>
      <vt:lpstr>Tung bruk av åpen kildekode  - men kan vi frigi vår kode?  </vt:lpstr>
      <vt:lpstr>Litt anna åpen kildekode-småplukk </vt:lpstr>
      <vt:lpstr>Ikke-geo åpen kildekode programvare</vt:lpstr>
      <vt:lpstr>Oppsummering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Vegvesenets bruk av og bidrag til open source</dc:title>
  <cp:lastModifiedBy>Nedrebø Ole Johannes</cp:lastModifiedBy>
  <cp:revision>7</cp:revision>
  <dcterms:created xsi:type="dcterms:W3CDTF">2013-03-05T08:40:39Z</dcterms:created>
  <dcterms:modified xsi:type="dcterms:W3CDTF">2013-09-05T08:05:46Z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